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76" r:id="rId4"/>
    <p:sldId id="279" r:id="rId5"/>
    <p:sldId id="270" r:id="rId6"/>
    <p:sldId id="271" r:id="rId7"/>
    <p:sldId id="272" r:id="rId8"/>
    <p:sldId id="273" r:id="rId9"/>
    <p:sldId id="274" r:id="rId10"/>
    <p:sldId id="275" r:id="rId11"/>
    <p:sldId id="278"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1402"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EB2C9379-AF66-4282-B9B0-C712DC5A52B2}" type="datetimeFigureOut">
              <a:rPr lang="en-US" smtClean="0"/>
              <a:t>12/16/2019</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37F65587-5F57-4ED4-9D0F-2F323AF3C08A}" type="slidenum">
              <a:rPr lang="en-US" smtClean="0"/>
              <a:t>‹#›</a:t>
            </a:fld>
            <a:endParaRPr lang="en-US"/>
          </a:p>
        </p:txBody>
      </p:sp>
    </p:spTree>
    <p:extLst>
      <p:ext uri="{BB962C8B-B14F-4D97-AF65-F5344CB8AC3E}">
        <p14:creationId xmlns:p14="http://schemas.microsoft.com/office/powerpoint/2010/main" val="1135038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EB2C9379-AF66-4282-B9B0-C712DC5A52B2}" type="datetimeFigureOut">
              <a:rPr lang="en-US" smtClean="0"/>
              <a:t>12/16/2019</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37F65587-5F57-4ED4-9D0F-2F323AF3C08A}" type="slidenum">
              <a:rPr lang="en-US" smtClean="0"/>
              <a:t>‹#›</a:t>
            </a:fld>
            <a:endParaRPr lang="en-US"/>
          </a:p>
        </p:txBody>
      </p:sp>
    </p:spTree>
    <p:extLst>
      <p:ext uri="{BB962C8B-B14F-4D97-AF65-F5344CB8AC3E}">
        <p14:creationId xmlns:p14="http://schemas.microsoft.com/office/powerpoint/2010/main" val="1304042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EB2C9379-AF66-4282-B9B0-C712DC5A52B2}" type="datetimeFigureOut">
              <a:rPr lang="en-US" smtClean="0"/>
              <a:t>12/16/2019</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37F65587-5F57-4ED4-9D0F-2F323AF3C08A}" type="slidenum">
              <a:rPr lang="en-US" smtClean="0"/>
              <a:t>‹#›</a:t>
            </a:fld>
            <a:endParaRPr lang="en-US"/>
          </a:p>
        </p:txBody>
      </p:sp>
    </p:spTree>
    <p:extLst>
      <p:ext uri="{BB962C8B-B14F-4D97-AF65-F5344CB8AC3E}">
        <p14:creationId xmlns:p14="http://schemas.microsoft.com/office/powerpoint/2010/main" val="12766482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ar-SA" smtClean="0"/>
              <a:t>انقر لتحرير نمط العنوان الرئيسي</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bwMode="white"/>
        <p:txBody>
          <a:bodyPr/>
          <a:lstStyle/>
          <a:p>
            <a:fld id="{EB2C9379-AF66-4282-B9B0-C712DC5A52B2}" type="datetimeFigureOut">
              <a:rPr lang="en-US" smtClean="0"/>
              <a:t>12/16/2019</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37F65587-5F57-4ED4-9D0F-2F323AF3C08A}"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EB2C9379-AF66-4282-B9B0-C712DC5A52B2}" type="datetimeFigureOut">
              <a:rPr lang="en-US" smtClean="0"/>
              <a:t>12/16/2019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F65587-5F57-4ED4-9D0F-2F323AF3C08A}" type="slidenum">
              <a:rPr lang="en-US" smtClean="0"/>
              <a:t>‹#›</a:t>
            </a:fld>
            <a:endParaRPr lang="en-US"/>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B2C9379-AF66-4282-B9B0-C712DC5A52B2}" type="datetimeFigureOut">
              <a:rPr lang="en-US" smtClean="0"/>
              <a:t>12/16/2019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F65587-5F57-4ED4-9D0F-2F323AF3C08A}"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EB2C9379-AF66-4282-B9B0-C712DC5A52B2}" type="datetimeFigureOut">
              <a:rPr lang="en-US" smtClean="0"/>
              <a:t>12/16/2019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F65587-5F57-4ED4-9D0F-2F323AF3C08A}" type="slidenum">
              <a:rPr lang="en-US" smtClean="0"/>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7" name="Date Placeholder 6"/>
          <p:cNvSpPr>
            <a:spLocks noGrp="1"/>
          </p:cNvSpPr>
          <p:nvPr>
            <p:ph type="dt" sz="half" idx="10"/>
          </p:nvPr>
        </p:nvSpPr>
        <p:spPr/>
        <p:txBody>
          <a:bodyPr/>
          <a:lstStyle/>
          <a:p>
            <a:fld id="{EB2C9379-AF66-4282-B9B0-C712DC5A52B2}" type="datetimeFigureOut">
              <a:rPr lang="en-US" smtClean="0"/>
              <a:t>12/16/2019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F65587-5F57-4ED4-9D0F-2F323AF3C08A}"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EB2C9379-AF66-4282-B9B0-C712DC5A52B2}" type="datetimeFigureOut">
              <a:rPr lang="en-US" smtClean="0"/>
              <a:t>12/16/2019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F65587-5F57-4ED4-9D0F-2F323AF3C08A}" type="slidenum">
              <a:rPr lang="en-US" smtClean="0"/>
              <a:t>‹#›</a:t>
            </a:fld>
            <a:endParaRPr lang="en-US"/>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B2C9379-AF66-4282-B9B0-C712DC5A52B2}" type="datetimeFigureOut">
              <a:rPr lang="en-US" smtClean="0"/>
              <a:t>12/16/2019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F65587-5F57-4ED4-9D0F-2F323AF3C08A}"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EB2C9379-AF66-4282-B9B0-C712DC5A52B2}" type="datetimeFigureOut">
              <a:rPr lang="en-US" smtClean="0"/>
              <a:t>12/16/2019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F65587-5F57-4ED4-9D0F-2F323AF3C08A}" type="slidenum">
              <a:rPr lang="en-US" smtClean="0"/>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EB2C9379-AF66-4282-B9B0-C712DC5A52B2}" type="datetimeFigureOut">
              <a:rPr lang="en-US" smtClean="0"/>
              <a:t>12/16/2019</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37F65587-5F57-4ED4-9D0F-2F323AF3C08A}" type="slidenum">
              <a:rPr lang="en-US" smtClean="0"/>
              <a:t>‹#›</a:t>
            </a:fld>
            <a:endParaRPr lang="en-US"/>
          </a:p>
        </p:txBody>
      </p:sp>
    </p:spTree>
    <p:extLst>
      <p:ext uri="{BB962C8B-B14F-4D97-AF65-F5344CB8AC3E}">
        <p14:creationId xmlns:p14="http://schemas.microsoft.com/office/powerpoint/2010/main" val="18032227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ar-SA" smtClean="0"/>
              <a:t>انقر لتحرير نمط العنوان الرئيسي</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EB2C9379-AF66-4282-B9B0-C712DC5A52B2}" type="datetimeFigureOut">
              <a:rPr lang="en-US" smtClean="0"/>
              <a:t>12/16/2019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F65587-5F57-4ED4-9D0F-2F323AF3C08A}"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EB2C9379-AF66-4282-B9B0-C712DC5A52B2}" type="datetimeFigureOut">
              <a:rPr lang="en-US" smtClean="0"/>
              <a:t>12/16/2019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F65587-5F57-4ED4-9D0F-2F323AF3C08A}"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EB2C9379-AF66-4282-B9B0-C712DC5A52B2}" type="datetimeFigureOut">
              <a:rPr lang="en-US" smtClean="0"/>
              <a:t>12/16/2019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F65587-5F57-4ED4-9D0F-2F323AF3C08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B2C9379-AF66-4282-B9B0-C712DC5A52B2}" type="datetimeFigureOut">
              <a:rPr lang="en-US" smtClean="0"/>
              <a:t>12/16/2019</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37F65587-5F57-4ED4-9D0F-2F323AF3C08A}" type="slidenum">
              <a:rPr lang="en-US" smtClean="0"/>
              <a:t>‹#›</a:t>
            </a:fld>
            <a:endParaRPr lang="en-US"/>
          </a:p>
        </p:txBody>
      </p:sp>
    </p:spTree>
    <p:extLst>
      <p:ext uri="{BB962C8B-B14F-4D97-AF65-F5344CB8AC3E}">
        <p14:creationId xmlns:p14="http://schemas.microsoft.com/office/powerpoint/2010/main" val="2383091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EB2C9379-AF66-4282-B9B0-C712DC5A52B2}" type="datetimeFigureOut">
              <a:rPr lang="en-US" smtClean="0"/>
              <a:t>12/16/2019</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37F65587-5F57-4ED4-9D0F-2F323AF3C08A}" type="slidenum">
              <a:rPr lang="en-US" smtClean="0"/>
              <a:t>‹#›</a:t>
            </a:fld>
            <a:endParaRPr lang="en-US"/>
          </a:p>
        </p:txBody>
      </p:sp>
    </p:spTree>
    <p:extLst>
      <p:ext uri="{BB962C8B-B14F-4D97-AF65-F5344CB8AC3E}">
        <p14:creationId xmlns:p14="http://schemas.microsoft.com/office/powerpoint/2010/main" val="3755454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EB2C9379-AF66-4282-B9B0-C712DC5A52B2}" type="datetimeFigureOut">
              <a:rPr lang="en-US" smtClean="0"/>
              <a:t>12/16/2019</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37F65587-5F57-4ED4-9D0F-2F323AF3C08A}" type="slidenum">
              <a:rPr lang="en-US" smtClean="0"/>
              <a:t>‹#›</a:t>
            </a:fld>
            <a:endParaRPr lang="en-US"/>
          </a:p>
        </p:txBody>
      </p:sp>
    </p:spTree>
    <p:extLst>
      <p:ext uri="{BB962C8B-B14F-4D97-AF65-F5344CB8AC3E}">
        <p14:creationId xmlns:p14="http://schemas.microsoft.com/office/powerpoint/2010/main" val="801170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EB2C9379-AF66-4282-B9B0-C712DC5A52B2}" type="datetimeFigureOut">
              <a:rPr lang="en-US" smtClean="0"/>
              <a:t>12/16/2019</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37F65587-5F57-4ED4-9D0F-2F323AF3C08A}" type="slidenum">
              <a:rPr lang="en-US" smtClean="0"/>
              <a:t>‹#›</a:t>
            </a:fld>
            <a:endParaRPr lang="en-US"/>
          </a:p>
        </p:txBody>
      </p:sp>
    </p:spTree>
    <p:extLst>
      <p:ext uri="{BB962C8B-B14F-4D97-AF65-F5344CB8AC3E}">
        <p14:creationId xmlns:p14="http://schemas.microsoft.com/office/powerpoint/2010/main" val="1423567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B2C9379-AF66-4282-B9B0-C712DC5A52B2}" type="datetimeFigureOut">
              <a:rPr lang="en-US" smtClean="0"/>
              <a:t>12/16/2019</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37F65587-5F57-4ED4-9D0F-2F323AF3C08A}" type="slidenum">
              <a:rPr lang="en-US" smtClean="0"/>
              <a:t>‹#›</a:t>
            </a:fld>
            <a:endParaRPr lang="en-US"/>
          </a:p>
        </p:txBody>
      </p:sp>
    </p:spTree>
    <p:extLst>
      <p:ext uri="{BB962C8B-B14F-4D97-AF65-F5344CB8AC3E}">
        <p14:creationId xmlns:p14="http://schemas.microsoft.com/office/powerpoint/2010/main" val="898628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B2C9379-AF66-4282-B9B0-C712DC5A52B2}" type="datetimeFigureOut">
              <a:rPr lang="en-US" smtClean="0"/>
              <a:t>12/16/2019</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37F65587-5F57-4ED4-9D0F-2F323AF3C08A}" type="slidenum">
              <a:rPr lang="en-US" smtClean="0"/>
              <a:t>‹#›</a:t>
            </a:fld>
            <a:endParaRPr lang="en-US"/>
          </a:p>
        </p:txBody>
      </p:sp>
    </p:spTree>
    <p:extLst>
      <p:ext uri="{BB962C8B-B14F-4D97-AF65-F5344CB8AC3E}">
        <p14:creationId xmlns:p14="http://schemas.microsoft.com/office/powerpoint/2010/main" val="3679164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B2C9379-AF66-4282-B9B0-C712DC5A52B2}" type="datetimeFigureOut">
              <a:rPr lang="en-US" smtClean="0"/>
              <a:t>12/16/2019</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37F65587-5F57-4ED4-9D0F-2F323AF3C08A}" type="slidenum">
              <a:rPr lang="en-US" smtClean="0"/>
              <a:t>‹#›</a:t>
            </a:fld>
            <a:endParaRPr lang="en-US"/>
          </a:p>
        </p:txBody>
      </p:sp>
    </p:spTree>
    <p:extLst>
      <p:ext uri="{BB962C8B-B14F-4D97-AF65-F5344CB8AC3E}">
        <p14:creationId xmlns:p14="http://schemas.microsoft.com/office/powerpoint/2010/main" val="2632160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2C9379-AF66-4282-B9B0-C712DC5A52B2}" type="datetimeFigureOut">
              <a:rPr lang="en-US" smtClean="0"/>
              <a:t>12/16/2019</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F65587-5F57-4ED4-9D0F-2F323AF3C08A}" type="slidenum">
              <a:rPr lang="en-US" smtClean="0"/>
              <a:t>‹#›</a:t>
            </a:fld>
            <a:endParaRPr lang="en-US"/>
          </a:p>
        </p:txBody>
      </p:sp>
    </p:spTree>
    <p:extLst>
      <p:ext uri="{BB962C8B-B14F-4D97-AF65-F5344CB8AC3E}">
        <p14:creationId xmlns:p14="http://schemas.microsoft.com/office/powerpoint/2010/main" val="3190835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EB2C9379-AF66-4282-B9B0-C712DC5A52B2}" type="datetimeFigureOut">
              <a:rPr lang="en-US" smtClean="0"/>
              <a:t>12/16/2019</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37F65587-5F57-4ED4-9D0F-2F323AF3C08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000">
            <a:alpha val="86000"/>
          </a:srgbClr>
        </a:solidFill>
        <a:effectLst/>
      </p:bgPr>
    </p:bg>
    <p:spTree>
      <p:nvGrpSpPr>
        <p:cNvPr id="1" name=""/>
        <p:cNvGrpSpPr/>
        <p:nvPr/>
      </p:nvGrpSpPr>
      <p:grpSpPr>
        <a:xfrm>
          <a:off x="0" y="0"/>
          <a:ext cx="0" cy="0"/>
          <a:chOff x="0" y="0"/>
          <a:chExt cx="0" cy="0"/>
        </a:xfrm>
      </p:grpSpPr>
      <p:sp>
        <p:nvSpPr>
          <p:cNvPr id="2" name="عنوان 1"/>
          <p:cNvSpPr>
            <a:spLocks noGrp="1"/>
          </p:cNvSpPr>
          <p:nvPr>
            <p:ph type="ctrTitle"/>
          </p:nvPr>
        </p:nvSpPr>
        <p:spPr>
          <a:xfrm>
            <a:off x="1187624" y="980728"/>
            <a:ext cx="7772400" cy="1584175"/>
          </a:xfrm>
        </p:spPr>
        <p:txBody>
          <a:bodyPr>
            <a:normAutofit/>
          </a:bodyPr>
          <a:lstStyle/>
          <a:p>
            <a:r>
              <a:rPr lang="ar-IQ" sz="3600" dirty="0" smtClean="0"/>
              <a:t>      المحاسبة الحكومية </a:t>
            </a:r>
            <a:endParaRPr lang="en-US" sz="3600" dirty="0"/>
          </a:p>
        </p:txBody>
      </p:sp>
      <p:sp>
        <p:nvSpPr>
          <p:cNvPr id="3" name="عنوان فرعي 2"/>
          <p:cNvSpPr>
            <a:spLocks noGrp="1"/>
          </p:cNvSpPr>
          <p:nvPr>
            <p:ph type="subTitle" idx="1"/>
          </p:nvPr>
        </p:nvSpPr>
        <p:spPr>
          <a:xfrm>
            <a:off x="899592" y="2564904"/>
            <a:ext cx="7704856" cy="3816424"/>
          </a:xfrm>
        </p:spPr>
        <p:txBody>
          <a:bodyPr/>
          <a:lstStyle/>
          <a:p>
            <a:endParaRPr lang="ar-IQ" dirty="0" smtClean="0"/>
          </a:p>
          <a:p>
            <a:endParaRPr lang="ar-IQ" dirty="0" smtClean="0"/>
          </a:p>
          <a:p>
            <a:r>
              <a:rPr lang="ar-IQ" sz="2800" b="1" i="0" cap="all" spc="300" dirty="0" smtClean="0">
                <a:solidFill>
                  <a:schemeClr val="tx1"/>
                </a:solidFill>
                <a:latin typeface="Arial" pitchFamily="34" charset="0"/>
                <a:ea typeface="+mj-ea"/>
                <a:cs typeface="Arial" pitchFamily="34" charset="0"/>
              </a:rPr>
              <a:t>      إعداد    </a:t>
            </a:r>
            <a:endParaRPr lang="ar-IQ" sz="2800" b="1" i="0" cap="all" spc="300" dirty="0">
              <a:solidFill>
                <a:schemeClr val="tx1"/>
              </a:solidFill>
              <a:latin typeface="Arial" pitchFamily="34" charset="0"/>
              <a:ea typeface="+mj-ea"/>
              <a:cs typeface="Arial" pitchFamily="34" charset="0"/>
            </a:endParaRPr>
          </a:p>
          <a:p>
            <a:r>
              <a:rPr lang="ar-IQ" sz="2800" b="1" i="0" cap="all" spc="300" dirty="0">
                <a:solidFill>
                  <a:schemeClr val="tx1"/>
                </a:solidFill>
                <a:latin typeface="Arial" pitchFamily="34" charset="0"/>
                <a:ea typeface="+mj-ea"/>
                <a:cs typeface="Arial" pitchFamily="34" charset="0"/>
              </a:rPr>
              <a:t>المدرس : عمار غازي ابراهيم </a:t>
            </a:r>
          </a:p>
          <a:p>
            <a:endParaRPr lang="en-US" dirty="0"/>
          </a:p>
        </p:txBody>
      </p:sp>
    </p:spTree>
    <p:extLst>
      <p:ext uri="{BB962C8B-B14F-4D97-AF65-F5344CB8AC3E}">
        <p14:creationId xmlns:p14="http://schemas.microsoft.com/office/powerpoint/2010/main" val="6635130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20929"/>
            <a:ext cx="8229600" cy="778098"/>
          </a:xfrm>
        </p:spPr>
        <p:txBody>
          <a:bodyPr>
            <a:normAutofit/>
          </a:bodyPr>
          <a:lstStyle/>
          <a:p>
            <a:endParaRPr lang="en-US" sz="3600" u="sng" dirty="0"/>
          </a:p>
        </p:txBody>
      </p:sp>
      <p:pic>
        <p:nvPicPr>
          <p:cNvPr id="7" name="عنصر نائب للمحتوى 6"/>
          <p:cNvPicPr>
            <a:picLocks noGrp="1" noChangeAspect="1"/>
          </p:cNvPicPr>
          <p:nvPr>
            <p:ph idx="1"/>
          </p:nvPr>
        </p:nvPicPr>
        <p:blipFill>
          <a:blip r:embed="rId2"/>
          <a:stretch>
            <a:fillRect/>
          </a:stretch>
        </p:blipFill>
        <p:spPr>
          <a:xfrm>
            <a:off x="3347864" y="1268760"/>
            <a:ext cx="2872989" cy="624894"/>
          </a:xfrm>
          <a:prstGeom prst="rect">
            <a:avLst/>
          </a:prstGeom>
        </p:spPr>
      </p:pic>
      <p:pic>
        <p:nvPicPr>
          <p:cNvPr id="8" name="صورة 7"/>
          <p:cNvPicPr>
            <a:picLocks noChangeAspect="1"/>
          </p:cNvPicPr>
          <p:nvPr/>
        </p:nvPicPr>
        <p:blipFill>
          <a:blip r:embed="rId3"/>
          <a:stretch>
            <a:fillRect/>
          </a:stretch>
        </p:blipFill>
        <p:spPr>
          <a:xfrm>
            <a:off x="3294831" y="2815525"/>
            <a:ext cx="2926022" cy="518205"/>
          </a:xfrm>
          <a:prstGeom prst="rect">
            <a:avLst/>
          </a:prstGeom>
        </p:spPr>
      </p:pic>
      <p:pic>
        <p:nvPicPr>
          <p:cNvPr id="9" name="صورة 8"/>
          <p:cNvPicPr>
            <a:picLocks noChangeAspect="1"/>
          </p:cNvPicPr>
          <p:nvPr/>
        </p:nvPicPr>
        <p:blipFill>
          <a:blip r:embed="rId4"/>
          <a:stretch>
            <a:fillRect/>
          </a:stretch>
        </p:blipFill>
        <p:spPr>
          <a:xfrm>
            <a:off x="3309761" y="3333730"/>
            <a:ext cx="2911092" cy="525826"/>
          </a:xfrm>
          <a:prstGeom prst="rect">
            <a:avLst/>
          </a:prstGeom>
        </p:spPr>
      </p:pic>
      <p:pic>
        <p:nvPicPr>
          <p:cNvPr id="10" name="صورة 9"/>
          <p:cNvPicPr>
            <a:picLocks noChangeAspect="1"/>
          </p:cNvPicPr>
          <p:nvPr/>
        </p:nvPicPr>
        <p:blipFill>
          <a:blip r:embed="rId5"/>
          <a:stretch>
            <a:fillRect/>
          </a:stretch>
        </p:blipFill>
        <p:spPr>
          <a:xfrm>
            <a:off x="3268721" y="4638987"/>
            <a:ext cx="2911092" cy="510584"/>
          </a:xfrm>
          <a:prstGeom prst="rect">
            <a:avLst/>
          </a:prstGeom>
        </p:spPr>
      </p:pic>
      <p:pic>
        <p:nvPicPr>
          <p:cNvPr id="11" name="صورة 10"/>
          <p:cNvPicPr>
            <a:picLocks noChangeAspect="1"/>
          </p:cNvPicPr>
          <p:nvPr/>
        </p:nvPicPr>
        <p:blipFill>
          <a:blip r:embed="rId6"/>
          <a:stretch>
            <a:fillRect/>
          </a:stretch>
        </p:blipFill>
        <p:spPr>
          <a:xfrm>
            <a:off x="4757842" y="5157192"/>
            <a:ext cx="1501114" cy="640135"/>
          </a:xfrm>
          <a:prstGeom prst="rect">
            <a:avLst/>
          </a:prstGeom>
        </p:spPr>
      </p:pic>
      <p:pic>
        <p:nvPicPr>
          <p:cNvPr id="12" name="صورة 11"/>
          <p:cNvPicPr>
            <a:picLocks noChangeAspect="1"/>
          </p:cNvPicPr>
          <p:nvPr/>
        </p:nvPicPr>
        <p:blipFill>
          <a:blip r:embed="rId7"/>
          <a:stretch>
            <a:fillRect/>
          </a:stretch>
        </p:blipFill>
        <p:spPr>
          <a:xfrm>
            <a:off x="3275856" y="5157192"/>
            <a:ext cx="1481986" cy="640135"/>
          </a:xfrm>
          <a:prstGeom prst="rect">
            <a:avLst/>
          </a:prstGeom>
        </p:spPr>
      </p:pic>
      <p:cxnSp>
        <p:nvCxnSpPr>
          <p:cNvPr id="14" name="رابط مستقيم 13"/>
          <p:cNvCxnSpPr>
            <a:stCxn id="7" idx="2"/>
            <a:endCxn id="8" idx="0"/>
          </p:cNvCxnSpPr>
          <p:nvPr/>
        </p:nvCxnSpPr>
        <p:spPr>
          <a:xfrm flipH="1">
            <a:off x="4757842" y="1893654"/>
            <a:ext cx="0" cy="92187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رابط كسهم مستقيم 19"/>
          <p:cNvCxnSpPr>
            <a:stCxn id="9" idx="2"/>
          </p:cNvCxnSpPr>
          <p:nvPr/>
        </p:nvCxnSpPr>
        <p:spPr>
          <a:xfrm flipH="1">
            <a:off x="4757842" y="3859556"/>
            <a:ext cx="0" cy="6495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رابط مستقيم 21"/>
          <p:cNvCxnSpPr/>
          <p:nvPr/>
        </p:nvCxnSpPr>
        <p:spPr>
          <a:xfrm flipH="1">
            <a:off x="2267744" y="5157192"/>
            <a:ext cx="1008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رابط مستقيم 23"/>
          <p:cNvCxnSpPr/>
          <p:nvPr/>
        </p:nvCxnSpPr>
        <p:spPr>
          <a:xfrm flipV="1">
            <a:off x="2267744" y="1581207"/>
            <a:ext cx="0" cy="3568364"/>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رابط كسهم مستقيم 25"/>
          <p:cNvCxnSpPr/>
          <p:nvPr/>
        </p:nvCxnSpPr>
        <p:spPr>
          <a:xfrm>
            <a:off x="2267744" y="1581207"/>
            <a:ext cx="100097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75684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116632"/>
            <a:ext cx="8229600" cy="432048"/>
          </a:xfrm>
        </p:spPr>
        <p:txBody>
          <a:bodyPr>
            <a:noAutofit/>
          </a:bodyPr>
          <a:lstStyle/>
          <a:p>
            <a:r>
              <a:rPr lang="ar-IQ" sz="2400" dirty="0" smtClean="0"/>
              <a:t>الأسبوع الرابع </a:t>
            </a:r>
            <a:endParaRPr lang="en-US" sz="2400" dirty="0"/>
          </a:p>
        </p:txBody>
      </p:sp>
      <p:sp>
        <p:nvSpPr>
          <p:cNvPr id="3" name="عنصر نائب للمحتوى 2"/>
          <p:cNvSpPr>
            <a:spLocks noGrp="1"/>
          </p:cNvSpPr>
          <p:nvPr>
            <p:ph idx="1"/>
          </p:nvPr>
        </p:nvSpPr>
        <p:spPr>
          <a:xfrm>
            <a:off x="457200" y="548680"/>
            <a:ext cx="8229600" cy="5577483"/>
          </a:xfrm>
        </p:spPr>
        <p:txBody>
          <a:bodyPr>
            <a:noAutofit/>
          </a:bodyPr>
          <a:lstStyle/>
          <a:p>
            <a:pPr marL="0" indent="0" algn="just" rtl="1">
              <a:buNone/>
            </a:pPr>
            <a:r>
              <a:rPr lang="ar-IQ" sz="1800" b="1" dirty="0" smtClean="0"/>
              <a:t>تكملة الفصل الثالث </a:t>
            </a:r>
            <a:r>
              <a:rPr lang="ar-IQ" sz="1800" b="1" dirty="0"/>
              <a:t> </a:t>
            </a:r>
            <a:r>
              <a:rPr lang="ar-IQ" sz="1800" b="1" dirty="0" smtClean="0"/>
              <a:t>:</a:t>
            </a:r>
          </a:p>
          <a:p>
            <a:pPr marL="0" indent="0" algn="just" rtl="1">
              <a:buNone/>
            </a:pPr>
            <a:r>
              <a:rPr lang="ar-IQ" sz="1800" b="1" dirty="0" err="1" smtClean="0"/>
              <a:t>ﻣﻜﻮﻧﺎﺕ</a:t>
            </a:r>
            <a:r>
              <a:rPr lang="ar-IQ" sz="1800" b="1" dirty="0" smtClean="0"/>
              <a:t> </a:t>
            </a:r>
            <a:r>
              <a:rPr lang="ar-IQ" sz="1800" b="1" dirty="0" err="1"/>
              <a:t>ﻭﻣﺮﺍﺣﻞ</a:t>
            </a:r>
            <a:r>
              <a:rPr lang="ar-IQ" sz="1800" b="1" dirty="0"/>
              <a:t> ﺍﻟﻤﻮﺍﺯﻧﺔ </a:t>
            </a:r>
            <a:r>
              <a:rPr lang="ar-IQ" sz="1800" b="1" dirty="0" err="1"/>
              <a:t>ﺍﻟﻌﺎﻣﺔ</a:t>
            </a:r>
            <a:r>
              <a:rPr lang="ar-IQ" sz="1800" b="1" dirty="0"/>
              <a:t> </a:t>
            </a:r>
            <a:endParaRPr lang="en-US" sz="1800" dirty="0"/>
          </a:p>
          <a:p>
            <a:pPr marL="0" indent="0" algn="just" rtl="1">
              <a:buNone/>
            </a:pPr>
            <a:r>
              <a:rPr lang="ar-IQ" sz="1800" b="1" dirty="0"/>
              <a:t>أولا - </a:t>
            </a:r>
            <a:r>
              <a:rPr lang="ar-IQ" sz="1800" b="1" dirty="0" err="1"/>
              <a:t>ﻣﻜﻮﻧﺎﺕ</a:t>
            </a:r>
            <a:r>
              <a:rPr lang="ar-IQ" sz="1800" b="1" dirty="0"/>
              <a:t> ﺍﻟﻤﻮﺍﺯﻧﺔ </a:t>
            </a:r>
            <a:r>
              <a:rPr lang="ar-IQ" sz="1800" b="1" dirty="0" err="1"/>
              <a:t>ﺍﻹﺗﺤﺎﺩﻳﺔ</a:t>
            </a:r>
            <a:endParaRPr lang="en-US" sz="1800" dirty="0"/>
          </a:p>
          <a:p>
            <a:pPr marL="0" indent="0" algn="just" rtl="1">
              <a:buNone/>
            </a:pPr>
            <a:r>
              <a:rPr lang="ar-IQ" sz="1800" b="1" dirty="0" err="1"/>
              <a:t>ﺗﺘﻜﻮﻥ</a:t>
            </a:r>
            <a:r>
              <a:rPr lang="ar-IQ" sz="1800" b="1" dirty="0"/>
              <a:t> ﺍﻟﻤﻮﺍﺯﻧﺔ </a:t>
            </a:r>
            <a:r>
              <a:rPr lang="ar-IQ" sz="1800" b="1" dirty="0" err="1"/>
              <a:t>ﺍﻟﻌﺎﻣﺔ</a:t>
            </a:r>
            <a:r>
              <a:rPr lang="ar-IQ" sz="1800" b="1" dirty="0"/>
              <a:t> </a:t>
            </a:r>
            <a:r>
              <a:rPr lang="ar-IQ" sz="1800" b="1" dirty="0" err="1"/>
              <a:t>ﻣﻦ</a:t>
            </a:r>
            <a:r>
              <a:rPr lang="ar-IQ" sz="1800" b="1" dirty="0"/>
              <a:t> </a:t>
            </a:r>
            <a:r>
              <a:rPr lang="ar-IQ" sz="1800" b="1" dirty="0" err="1"/>
              <a:t>ﺟﺰﺋﻴﻦ</a:t>
            </a:r>
            <a:r>
              <a:rPr lang="ar-IQ" sz="1800" b="1" dirty="0"/>
              <a:t> </a:t>
            </a:r>
            <a:r>
              <a:rPr lang="ar-IQ" sz="1800" b="1" dirty="0" err="1"/>
              <a:t>ﺃﺳﺎﺳﻴﻴﻦ</a:t>
            </a:r>
            <a:r>
              <a:rPr lang="ar-IQ" sz="1800" b="1" dirty="0"/>
              <a:t> </a:t>
            </a:r>
            <a:r>
              <a:rPr lang="ar-IQ" sz="1800" b="1" dirty="0" err="1"/>
              <a:t>ﻭﺣﺴﺐ</a:t>
            </a:r>
            <a:r>
              <a:rPr lang="ar-IQ" sz="1800" b="1" dirty="0"/>
              <a:t> </a:t>
            </a:r>
            <a:r>
              <a:rPr lang="ar-IQ" sz="1800" b="1" dirty="0" err="1"/>
              <a:t>ﻁﺒﻴﻌﺔ</a:t>
            </a:r>
            <a:r>
              <a:rPr lang="ar-IQ" sz="1800" b="1" dirty="0"/>
              <a:t> </a:t>
            </a:r>
            <a:r>
              <a:rPr lang="ar-IQ" sz="1800" b="1" dirty="0" err="1"/>
              <a:t>ﺍﻟﻨﺸﺎﻁ</a:t>
            </a:r>
            <a:r>
              <a:rPr lang="ar-IQ" sz="1800" b="1" dirty="0"/>
              <a:t> </a:t>
            </a:r>
            <a:r>
              <a:rPr lang="ar-IQ" sz="1800" b="1" dirty="0" err="1"/>
              <a:t>ﺍﻟﺬﻱ</a:t>
            </a:r>
            <a:r>
              <a:rPr lang="ar-IQ" sz="1800" b="1" dirty="0"/>
              <a:t> </a:t>
            </a:r>
            <a:r>
              <a:rPr lang="ar-IQ" sz="1800" b="1" dirty="0" err="1"/>
              <a:t>ﺗﻐﻄﻴﻪ</a:t>
            </a:r>
            <a:r>
              <a:rPr lang="ar-IQ" sz="1800" b="1" dirty="0"/>
              <a:t> </a:t>
            </a:r>
            <a:r>
              <a:rPr lang="ar-IQ" sz="1800" b="1" dirty="0" err="1"/>
              <a:t>ﻫﺬﻩ</a:t>
            </a:r>
            <a:r>
              <a:rPr lang="ar-IQ" sz="1800" b="1" dirty="0"/>
              <a:t> </a:t>
            </a:r>
            <a:r>
              <a:rPr lang="ar-IQ" sz="1800" b="1" dirty="0" err="1"/>
              <a:t>ﺍﻟﻤﻮﺍﺯﻧﺎﺕ</a:t>
            </a:r>
            <a:r>
              <a:rPr lang="ar-IQ" sz="1800" b="1" dirty="0"/>
              <a:t> وهي : </a:t>
            </a:r>
            <a:endParaRPr lang="en-US" sz="1800" dirty="0"/>
          </a:p>
          <a:p>
            <a:pPr marL="0" indent="0" algn="just" rtl="1">
              <a:buNone/>
            </a:pPr>
            <a:r>
              <a:rPr lang="ar-IQ" sz="1800" b="1" dirty="0" err="1"/>
              <a:t>ﺃﻭﻻ</a:t>
            </a:r>
            <a:r>
              <a:rPr lang="ar-IQ" sz="1800" b="1" dirty="0"/>
              <a:t>: </a:t>
            </a:r>
            <a:r>
              <a:rPr lang="ar-IQ" sz="1800" b="1" dirty="0" err="1"/>
              <a:t>ﺍﻟﻨﻔﻘﺎﺕ</a:t>
            </a:r>
            <a:r>
              <a:rPr lang="ar-IQ" sz="1800" b="1" dirty="0"/>
              <a:t> </a:t>
            </a:r>
            <a:r>
              <a:rPr lang="ar-IQ" sz="1800" b="1" dirty="0" err="1"/>
              <a:t>ﺍﻟﺠﺎﺭﻳﺔ</a:t>
            </a:r>
            <a:r>
              <a:rPr lang="ar-IQ" sz="1800" b="1" dirty="0"/>
              <a:t> : </a:t>
            </a:r>
            <a:r>
              <a:rPr lang="ar-IQ" sz="1800" b="1" dirty="0" err="1"/>
              <a:t>ﻫﻲ</a:t>
            </a:r>
            <a:r>
              <a:rPr lang="ar-IQ" sz="1800" b="1" dirty="0"/>
              <a:t> ﺍﻟﻤﻮﺍﺯﻧﺔ </a:t>
            </a:r>
            <a:r>
              <a:rPr lang="ar-IQ" sz="1800" b="1" dirty="0" err="1"/>
              <a:t>ﺍﻟﻤﺘﻌﻠﻘﺔ</a:t>
            </a:r>
            <a:r>
              <a:rPr lang="ar-IQ" sz="1800" b="1" dirty="0"/>
              <a:t> </a:t>
            </a:r>
            <a:r>
              <a:rPr lang="ar-IQ" sz="1800" b="1" dirty="0" err="1"/>
              <a:t>ﺑﺎﻹﻳﺮﺍﺩﺍﺕ</a:t>
            </a:r>
            <a:r>
              <a:rPr lang="ar-IQ" sz="1800" b="1" dirty="0"/>
              <a:t> </a:t>
            </a:r>
            <a:r>
              <a:rPr lang="ar-IQ" sz="1800" b="1" dirty="0" err="1"/>
              <a:t>ﻭﺍﻟﻨﻔﻘﺎﺕ</a:t>
            </a:r>
            <a:r>
              <a:rPr lang="ar-IQ" sz="1800" b="1" dirty="0"/>
              <a:t> </a:t>
            </a:r>
            <a:r>
              <a:rPr lang="ar-IQ" sz="1800" b="1" dirty="0" err="1"/>
              <a:t>ﺍﻹﻋﺘﻴﺎﺩﻳﺔ</a:t>
            </a:r>
            <a:r>
              <a:rPr lang="ar-IQ" sz="1800" b="1" dirty="0"/>
              <a:t> </a:t>
            </a:r>
            <a:r>
              <a:rPr lang="ar-IQ" sz="1800" b="1" dirty="0" err="1"/>
              <a:t>ﺍﻟﻤﺘﻜﺮﺭﺓ</a:t>
            </a:r>
            <a:r>
              <a:rPr lang="ar-IQ" sz="1800" b="1" dirty="0"/>
              <a:t> </a:t>
            </a:r>
            <a:r>
              <a:rPr lang="ar-IQ" sz="1800" b="1" dirty="0" err="1"/>
              <a:t>ﺳﻨﻮﻳﺎ</a:t>
            </a:r>
            <a:r>
              <a:rPr lang="ar-IQ" sz="1800" b="1" dirty="0"/>
              <a:t> </a:t>
            </a:r>
            <a:r>
              <a:rPr lang="ar-IQ" sz="1800" b="1" dirty="0" err="1"/>
              <a:t>ﻭﺍﻟﺘﻲ</a:t>
            </a:r>
            <a:r>
              <a:rPr lang="ar-IQ" sz="1800" b="1" dirty="0"/>
              <a:t> </a:t>
            </a:r>
            <a:r>
              <a:rPr lang="ar-IQ" sz="1800" b="1" dirty="0" err="1"/>
              <a:t>ﺗﺘﻌﻠﻖ</a:t>
            </a:r>
            <a:r>
              <a:rPr lang="ar-IQ" sz="1800" b="1" dirty="0"/>
              <a:t> </a:t>
            </a:r>
            <a:r>
              <a:rPr lang="ar-IQ" sz="1800" b="1" dirty="0" err="1"/>
              <a:t>ﺑﺎﻟﻨﻔﻘﺎﺕ</a:t>
            </a:r>
            <a:r>
              <a:rPr lang="ar-IQ" sz="1800" b="1" dirty="0"/>
              <a:t> </a:t>
            </a:r>
            <a:r>
              <a:rPr lang="ar-IQ" sz="1800" b="1" dirty="0" err="1"/>
              <a:t>ﺍﻟﺘﺸﻐﻴﻠﻴﺔ</a:t>
            </a:r>
            <a:r>
              <a:rPr lang="ar-IQ" sz="1800" b="1" dirty="0"/>
              <a:t> ﻭ </a:t>
            </a:r>
            <a:r>
              <a:rPr lang="ar-IQ" sz="1800" b="1" dirty="0" err="1"/>
              <a:t>ﺗﺘﻮﻟﻰ</a:t>
            </a:r>
            <a:r>
              <a:rPr lang="ar-IQ" sz="1800" b="1" dirty="0"/>
              <a:t> </a:t>
            </a:r>
            <a:r>
              <a:rPr lang="ar-IQ" sz="1800" b="1" dirty="0" err="1"/>
              <a:t>ﻭﺯﺍﺭﺓ</a:t>
            </a:r>
            <a:r>
              <a:rPr lang="ar-IQ" sz="1800" b="1" dirty="0"/>
              <a:t> </a:t>
            </a:r>
            <a:r>
              <a:rPr lang="ar-IQ" sz="1800" b="1" dirty="0" err="1"/>
              <a:t>ﺍﻟﻤﺎﻟﻴﺔ</a:t>
            </a:r>
            <a:r>
              <a:rPr lang="ar-IQ" sz="1800" b="1" dirty="0"/>
              <a:t> </a:t>
            </a:r>
            <a:r>
              <a:rPr lang="ar-IQ" sz="1800" b="1" dirty="0" err="1"/>
              <a:t>ﺗﺠﻤﻴﻌﻬﺎ</a:t>
            </a:r>
            <a:r>
              <a:rPr lang="ar-IQ" sz="1800" b="1" dirty="0"/>
              <a:t> </a:t>
            </a:r>
            <a:r>
              <a:rPr lang="ar-IQ" sz="1800" b="1" dirty="0" err="1"/>
              <a:t>ﻭﻣﻨﺎﻗﺸﺘﻬﺎ</a:t>
            </a:r>
            <a:r>
              <a:rPr lang="ar-IQ" sz="1800" b="1" dirty="0"/>
              <a:t> </a:t>
            </a:r>
            <a:r>
              <a:rPr lang="ar-IQ" sz="1800" b="1" dirty="0" err="1"/>
              <a:t>ﻭﻣﺘﺎﺑﻌﺔ</a:t>
            </a:r>
            <a:r>
              <a:rPr lang="ar-IQ" sz="1800" b="1" dirty="0"/>
              <a:t> </a:t>
            </a:r>
            <a:r>
              <a:rPr lang="ar-IQ" sz="1800" b="1" dirty="0" err="1"/>
              <a:t>ﺗﻨﻔﻴﺬﻫﺎ</a:t>
            </a:r>
            <a:r>
              <a:rPr lang="ar-IQ" sz="1800" b="1" dirty="0"/>
              <a:t>.  </a:t>
            </a:r>
            <a:endParaRPr lang="en-US" sz="1800" dirty="0"/>
          </a:p>
          <a:p>
            <a:pPr marL="0" indent="0" algn="just" rtl="1">
              <a:buNone/>
            </a:pPr>
            <a:r>
              <a:rPr lang="ar-IQ" sz="1800" b="1" dirty="0" err="1"/>
              <a:t>ﺛﺎﻧﻴﺎ</a:t>
            </a:r>
            <a:r>
              <a:rPr lang="ar-IQ" sz="1800" b="1" dirty="0"/>
              <a:t>: </a:t>
            </a:r>
            <a:r>
              <a:rPr lang="ar-IQ" sz="1800" b="1" dirty="0" err="1"/>
              <a:t>ﺍﻟﻨﻔﻘﺎﺕ</a:t>
            </a:r>
            <a:r>
              <a:rPr lang="ar-IQ" sz="1800" b="1" dirty="0"/>
              <a:t> </a:t>
            </a:r>
            <a:r>
              <a:rPr lang="ar-IQ" sz="1800" b="1" dirty="0" err="1"/>
              <a:t>ﺍﻹﺳﺘﺜﻤﺎﺭﻳﺔ</a:t>
            </a:r>
            <a:r>
              <a:rPr lang="ar-IQ" sz="1800" b="1" dirty="0"/>
              <a:t> ( </a:t>
            </a:r>
            <a:r>
              <a:rPr lang="ar-IQ" sz="1800" b="1" dirty="0" err="1"/>
              <a:t>ﺍﻟﻤﺸﺎﺭﻳﻊ</a:t>
            </a:r>
            <a:r>
              <a:rPr lang="ar-IQ" sz="1800" b="1" dirty="0"/>
              <a:t> </a:t>
            </a:r>
            <a:r>
              <a:rPr lang="ar-IQ" sz="1800" b="1" dirty="0" err="1"/>
              <a:t>ﺍﻟﺮﺃﺳﻤﺎﻟﻴﺔ</a:t>
            </a:r>
            <a:r>
              <a:rPr lang="ar-IQ" sz="1800" b="1" dirty="0"/>
              <a:t> ) : </a:t>
            </a:r>
            <a:r>
              <a:rPr lang="ar-IQ" sz="1800" b="1" dirty="0" err="1"/>
              <a:t>ﻫﻲ</a:t>
            </a:r>
            <a:r>
              <a:rPr lang="ar-IQ" sz="1800" b="1" dirty="0"/>
              <a:t> ﺍﻟﻤﻮﺍﺯﻧﺔ </a:t>
            </a:r>
            <a:r>
              <a:rPr lang="ar-IQ" sz="1800" b="1" dirty="0" err="1"/>
              <a:t>ﺍﻟﻤﺘﻌﻠﻘﺔ</a:t>
            </a:r>
            <a:r>
              <a:rPr lang="ar-IQ" sz="1800" b="1" dirty="0"/>
              <a:t> </a:t>
            </a:r>
            <a:r>
              <a:rPr lang="ar-IQ" sz="1800" b="1" dirty="0" err="1"/>
              <a:t>ﺑﺎﻟﻤﺸﺎﺭﻳﻊ</a:t>
            </a:r>
            <a:r>
              <a:rPr lang="ar-IQ" sz="1800" b="1" dirty="0"/>
              <a:t> </a:t>
            </a:r>
            <a:r>
              <a:rPr lang="ar-IQ" sz="1800" b="1" dirty="0" err="1"/>
              <a:t>ﺍﻟﺮﺃﺳﻤﺎﻟﻴﺔ</a:t>
            </a:r>
            <a:r>
              <a:rPr lang="ar-IQ" sz="1800" b="1" dirty="0"/>
              <a:t> </a:t>
            </a:r>
            <a:r>
              <a:rPr lang="ar-IQ" sz="1800" b="1" dirty="0" err="1"/>
              <a:t>ﺍﻟﺴﻨﻮﻳﺔ</a:t>
            </a:r>
            <a:r>
              <a:rPr lang="ar-IQ" sz="1800" b="1" dirty="0"/>
              <a:t> </a:t>
            </a:r>
            <a:r>
              <a:rPr lang="ar-IQ" sz="1800" b="1" dirty="0" err="1"/>
              <a:t>ﻭﺗﺘﻮﻟﻰ</a:t>
            </a:r>
            <a:r>
              <a:rPr lang="ar-IQ" sz="1800" b="1" dirty="0"/>
              <a:t> </a:t>
            </a:r>
            <a:r>
              <a:rPr lang="ar-IQ" sz="1800" b="1" dirty="0" err="1"/>
              <a:t>ﻭﺯﺍﺭﺓ</a:t>
            </a:r>
            <a:r>
              <a:rPr lang="ar-IQ" sz="1800" b="1" dirty="0"/>
              <a:t> </a:t>
            </a:r>
            <a:r>
              <a:rPr lang="ar-IQ" sz="1800" b="1" dirty="0" err="1"/>
              <a:t>ﺍﻟﺘﺨﻄﻴﻂ</a:t>
            </a:r>
            <a:r>
              <a:rPr lang="ar-IQ" sz="1800" b="1" dirty="0"/>
              <a:t> </a:t>
            </a:r>
            <a:r>
              <a:rPr lang="ar-IQ" sz="1800" b="1" dirty="0" err="1"/>
              <a:t>ﺇﻋﺪﺍﺩﻫﺎ</a:t>
            </a:r>
            <a:r>
              <a:rPr lang="ar-IQ" sz="1800" b="1" dirty="0"/>
              <a:t> </a:t>
            </a:r>
            <a:r>
              <a:rPr lang="ar-IQ" sz="1800" b="1" dirty="0" err="1"/>
              <a:t>ﻭﻣﺘﺎﺑﻌﺔ</a:t>
            </a:r>
            <a:r>
              <a:rPr lang="ar-IQ" sz="1800" b="1" dirty="0"/>
              <a:t> </a:t>
            </a:r>
            <a:r>
              <a:rPr lang="ar-IQ" sz="1800" b="1" dirty="0" err="1"/>
              <a:t>ﺗﻨﻔﻴﺬ</a:t>
            </a:r>
            <a:r>
              <a:rPr lang="ar-IQ" sz="1800" b="1" dirty="0"/>
              <a:t> </a:t>
            </a:r>
            <a:r>
              <a:rPr lang="ar-IQ" sz="1800" b="1" dirty="0" err="1"/>
              <a:t>ﺍﻟﻤﺸﺎﺭﻳﻊ</a:t>
            </a:r>
            <a:r>
              <a:rPr lang="ar-IQ" sz="1800" b="1" dirty="0"/>
              <a:t> </a:t>
            </a:r>
            <a:r>
              <a:rPr lang="ar-IQ" sz="1800" b="1" dirty="0" err="1"/>
              <a:t>ﺍﻟﺮﺃﺳﻤﺎﻟﻴﺔ</a:t>
            </a:r>
            <a:r>
              <a:rPr lang="ar-IQ" sz="1800" b="1" dirty="0"/>
              <a:t> </a:t>
            </a:r>
            <a:r>
              <a:rPr lang="ar-IQ" sz="1800" b="1" dirty="0" err="1"/>
              <a:t>ﻭﻓﻖ</a:t>
            </a:r>
            <a:r>
              <a:rPr lang="ar-IQ" sz="1800" b="1" dirty="0"/>
              <a:t> </a:t>
            </a:r>
            <a:r>
              <a:rPr lang="ar-IQ" sz="1800" b="1" dirty="0" err="1"/>
              <a:t>ﺗﻌﻠﻴﻤﺎﺕ</a:t>
            </a:r>
            <a:r>
              <a:rPr lang="ar-IQ" sz="1800" b="1" dirty="0"/>
              <a:t> </a:t>
            </a:r>
            <a:r>
              <a:rPr lang="ar-IQ" sz="1800" b="1" dirty="0" err="1"/>
              <a:t>ﺗﻨﻔﻴﺬ</a:t>
            </a:r>
            <a:r>
              <a:rPr lang="ar-IQ" sz="1800" b="1" dirty="0"/>
              <a:t> ﺍﻟﻤﻮﺍﺯﻧﺔ </a:t>
            </a:r>
            <a:r>
              <a:rPr lang="ar-IQ" sz="1800" b="1" dirty="0" err="1"/>
              <a:t>ﺍﻹﺳﺘﺜﻤﺎﺭﻳﺔ</a:t>
            </a:r>
            <a:r>
              <a:rPr lang="ar-IQ" sz="1800" b="1" dirty="0"/>
              <a:t> </a:t>
            </a:r>
            <a:r>
              <a:rPr lang="ar-IQ" sz="1800" b="1" dirty="0" err="1"/>
              <a:t>ﺍﻟﺴﻨﻮﻳﺔ</a:t>
            </a:r>
            <a:r>
              <a:rPr lang="ar-IQ" sz="1800" b="1" dirty="0"/>
              <a:t>.</a:t>
            </a:r>
            <a:endParaRPr lang="en-US" sz="1800" dirty="0"/>
          </a:p>
          <a:p>
            <a:pPr marL="0" indent="0" algn="just" rtl="1">
              <a:buNone/>
            </a:pPr>
            <a:r>
              <a:rPr lang="ar-IQ" sz="1800" b="1" dirty="0" err="1"/>
              <a:t>ﺑﻤﻮﺟﺐ</a:t>
            </a:r>
            <a:r>
              <a:rPr lang="ar-IQ" sz="1800" b="1" dirty="0"/>
              <a:t> </a:t>
            </a:r>
            <a:r>
              <a:rPr lang="ar-IQ" sz="1800" b="1" dirty="0" err="1"/>
              <a:t>ﻗﺎﻧﻮﻥ</a:t>
            </a:r>
            <a:r>
              <a:rPr lang="ar-IQ" sz="1800" b="1" dirty="0"/>
              <a:t> </a:t>
            </a:r>
            <a:r>
              <a:rPr lang="ar-IQ" sz="1800" b="1" dirty="0" err="1"/>
              <a:t>ﺍﻹﺩﺍﺭﺓ</a:t>
            </a:r>
            <a:r>
              <a:rPr lang="ar-IQ" sz="1800" b="1" dirty="0"/>
              <a:t> </a:t>
            </a:r>
            <a:r>
              <a:rPr lang="ar-IQ" sz="1800" b="1" dirty="0" err="1"/>
              <a:t>ﺍﻟﻤﺎﻟﻴﺔ</a:t>
            </a:r>
            <a:r>
              <a:rPr lang="ar-IQ" sz="1800" b="1" dirty="0"/>
              <a:t> </a:t>
            </a:r>
            <a:r>
              <a:rPr lang="ar-IQ" sz="1800" b="1" dirty="0" err="1"/>
              <a:t>ﻭﺍﻟﺪﻳﻦ</a:t>
            </a:r>
            <a:r>
              <a:rPr lang="ar-IQ" sz="1800" b="1" dirty="0"/>
              <a:t> </a:t>
            </a:r>
            <a:r>
              <a:rPr lang="ar-IQ" sz="1800" b="1" dirty="0" err="1"/>
              <a:t>ﺍﻟﻌﺎﻡ</a:t>
            </a:r>
            <a:r>
              <a:rPr lang="ar-IQ" sz="1800" b="1" dirty="0"/>
              <a:t> </a:t>
            </a:r>
            <a:r>
              <a:rPr lang="ar-IQ" sz="1800" b="1" dirty="0" err="1"/>
              <a:t>ﺭﻗﻢ</a:t>
            </a:r>
            <a:r>
              <a:rPr lang="ar-IQ" sz="1800" b="1" dirty="0"/>
              <a:t> ( 95 ) لسنة 2004 جرى </a:t>
            </a:r>
            <a:r>
              <a:rPr lang="ar-IQ" sz="1800" b="1" dirty="0" err="1"/>
              <a:t>ﺗﻮﺣﻴﺪ</a:t>
            </a:r>
            <a:r>
              <a:rPr lang="ar-IQ" sz="1800" b="1" dirty="0"/>
              <a:t> </a:t>
            </a:r>
            <a:r>
              <a:rPr lang="ar-IQ" sz="1800" b="1" dirty="0" err="1"/>
              <a:t>ﺍﻟﻤﻮﺍﺯﻧﺘﻴﻦ</a:t>
            </a:r>
            <a:r>
              <a:rPr lang="ar-IQ" sz="1800" dirty="0"/>
              <a:t> </a:t>
            </a:r>
            <a:r>
              <a:rPr lang="ar-SA" sz="1800" dirty="0"/>
              <a:t>( </a:t>
            </a:r>
            <a:r>
              <a:rPr lang="ar-IQ" sz="1800" b="1" dirty="0" err="1"/>
              <a:t>ﺍﻟﺠﺎﺭﻳﺔ</a:t>
            </a:r>
            <a:r>
              <a:rPr lang="ar-IQ" sz="1800" b="1" dirty="0"/>
              <a:t> </a:t>
            </a:r>
            <a:r>
              <a:rPr lang="ar-IQ" sz="1800" b="1" dirty="0" err="1"/>
              <a:t>ﻭﺍﻹﺳﺘﺜﻤﺎﺭﻳﺔ</a:t>
            </a:r>
            <a:r>
              <a:rPr lang="ar-IQ" sz="1800" b="1" dirty="0"/>
              <a:t> ) </a:t>
            </a:r>
            <a:r>
              <a:rPr lang="ar-IQ" sz="1800" b="1" dirty="0" err="1"/>
              <a:t>ﺑﻤﻮﺍﺯﻧﺔ</a:t>
            </a:r>
            <a:r>
              <a:rPr lang="ar-IQ" sz="1800" b="1" dirty="0"/>
              <a:t> </a:t>
            </a:r>
            <a:r>
              <a:rPr lang="ar-IQ" sz="1800" b="1" dirty="0" err="1"/>
              <a:t>ﻭﺍﺣﺪﺓ</a:t>
            </a:r>
            <a:r>
              <a:rPr lang="ar-IQ" sz="1800" b="1" dirty="0"/>
              <a:t> </a:t>
            </a:r>
            <a:r>
              <a:rPr lang="ar-IQ" sz="1800" b="1" dirty="0" err="1"/>
              <a:t>ﻫﻲ</a:t>
            </a:r>
            <a:r>
              <a:rPr lang="ar-IQ" sz="1800" b="1" dirty="0"/>
              <a:t> ﺍﻟﻤﻮﺍﺯﻧﺔ </a:t>
            </a:r>
            <a:r>
              <a:rPr lang="ar-IQ" sz="1800" b="1" dirty="0" err="1"/>
              <a:t>ﺍﻟﻌﺎﻣﺔ</a:t>
            </a:r>
            <a:r>
              <a:rPr lang="ar-IQ" sz="1800" b="1" dirty="0"/>
              <a:t> </a:t>
            </a:r>
            <a:r>
              <a:rPr lang="ar-IQ" sz="1800" b="1" dirty="0" err="1"/>
              <a:t>ﺍﻻﺗﺤﺎﺩﻳﺔ</a:t>
            </a:r>
            <a:r>
              <a:rPr lang="ar-IQ" sz="1800" b="1" dirty="0"/>
              <a:t> </a:t>
            </a:r>
            <a:r>
              <a:rPr lang="ar-IQ" sz="1800" b="1" dirty="0" err="1"/>
              <a:t>ﻭﺃﻧﻴﻄﺖ</a:t>
            </a:r>
            <a:r>
              <a:rPr lang="ar-IQ" sz="1800" b="1" dirty="0"/>
              <a:t> </a:t>
            </a:r>
            <a:r>
              <a:rPr lang="ar-IQ" sz="1800" b="1" dirty="0" err="1"/>
              <a:t>ﺻﻼﺣﻴﺔ</a:t>
            </a:r>
            <a:r>
              <a:rPr lang="ar-IQ" sz="1800" b="1" dirty="0"/>
              <a:t> </a:t>
            </a:r>
            <a:r>
              <a:rPr lang="ar-IQ" sz="1800" b="1" dirty="0" err="1"/>
              <a:t>ﺗﻨﻔﻴﺬﻫﺎ</a:t>
            </a:r>
            <a:r>
              <a:rPr lang="ar-IQ" sz="1800" b="1" dirty="0"/>
              <a:t> </a:t>
            </a:r>
            <a:r>
              <a:rPr lang="ar-IQ" sz="1800" b="1" dirty="0" err="1"/>
              <a:t>ﺑﻮﺯﻳﺮ</a:t>
            </a:r>
            <a:r>
              <a:rPr lang="ar-IQ" sz="1800" b="1" dirty="0"/>
              <a:t> </a:t>
            </a:r>
            <a:r>
              <a:rPr lang="ar-IQ" sz="1800" b="1" dirty="0" err="1"/>
              <a:t>ﺍﻟﻤﺎﻟﻴﺔ</a:t>
            </a:r>
            <a:r>
              <a:rPr lang="ar-IQ" sz="1800" b="1" dirty="0"/>
              <a:t> </a:t>
            </a:r>
            <a:r>
              <a:rPr lang="ar-IQ" sz="1800" b="1" dirty="0" err="1"/>
              <a:t>ﻭﺑﺎﻟﺘﺸﺎﻭﺭ</a:t>
            </a:r>
            <a:r>
              <a:rPr lang="ar-IQ" sz="1800" b="1" dirty="0"/>
              <a:t> </a:t>
            </a:r>
            <a:r>
              <a:rPr lang="ar-IQ" sz="1800" b="1" dirty="0" err="1"/>
              <a:t>ﻣﻊ</a:t>
            </a:r>
            <a:r>
              <a:rPr lang="ar-IQ" sz="1800" b="1" dirty="0"/>
              <a:t> </a:t>
            </a:r>
            <a:r>
              <a:rPr lang="ar-IQ" sz="1800" b="1" dirty="0" err="1"/>
              <a:t>ﻭﺯﻳﺮ</a:t>
            </a:r>
            <a:r>
              <a:rPr lang="ar-IQ" sz="1800" b="1" dirty="0"/>
              <a:t> </a:t>
            </a:r>
            <a:r>
              <a:rPr lang="ar-IQ" sz="1800" b="1" dirty="0" err="1"/>
              <a:t>ﺍﻟﺘﺨﻄﻴﻂ</a:t>
            </a:r>
            <a:r>
              <a:rPr lang="ar-IQ" sz="1800" b="1" dirty="0"/>
              <a:t> ؛ </a:t>
            </a:r>
            <a:r>
              <a:rPr lang="ar-IQ" sz="1800" b="1" dirty="0" err="1"/>
              <a:t>ﻭﺗﻘﻮﻡ</a:t>
            </a:r>
            <a:r>
              <a:rPr lang="ar-IQ" sz="1800" b="1" dirty="0"/>
              <a:t> </a:t>
            </a:r>
            <a:r>
              <a:rPr lang="ar-IQ" sz="1800" b="1" dirty="0" err="1"/>
              <a:t>ﻭﺯﺍﺭﺓ</a:t>
            </a:r>
            <a:r>
              <a:rPr lang="ar-IQ" sz="1800" b="1" dirty="0"/>
              <a:t> </a:t>
            </a:r>
            <a:r>
              <a:rPr lang="ar-IQ" sz="1800" b="1" dirty="0" err="1"/>
              <a:t>ﺍﻟﺘﺨﻄﻴﻂ</a:t>
            </a:r>
            <a:r>
              <a:rPr lang="ar-IQ" sz="1800" b="1" dirty="0"/>
              <a:t> </a:t>
            </a:r>
            <a:r>
              <a:rPr lang="ar-IQ" sz="1800" b="1" dirty="0" err="1"/>
              <a:t>ﺑﺈﻋﺪﺍﺩ</a:t>
            </a:r>
            <a:r>
              <a:rPr lang="ar-IQ" sz="1800" b="1" dirty="0"/>
              <a:t> </a:t>
            </a:r>
            <a:r>
              <a:rPr lang="ar-IQ" sz="1800" b="1" dirty="0" err="1"/>
              <a:t>ﺍﻟﻤﻨﻬﺎﺝ</a:t>
            </a:r>
            <a:r>
              <a:rPr lang="ar-IQ" sz="1800" b="1" dirty="0"/>
              <a:t> </a:t>
            </a:r>
            <a:r>
              <a:rPr lang="ar-IQ" sz="1800" b="1" dirty="0" err="1"/>
              <a:t>ﺍﻹﺳﺘﺜﻤﺎﺭﻱ</a:t>
            </a:r>
            <a:r>
              <a:rPr lang="ar-IQ" sz="1800" b="1" dirty="0"/>
              <a:t> </a:t>
            </a:r>
            <a:r>
              <a:rPr lang="ar-IQ" sz="1800" b="1" dirty="0" err="1"/>
              <a:t>ﻭﺗﻮﺯﻳﻊ</a:t>
            </a:r>
            <a:r>
              <a:rPr lang="ar-IQ" sz="1800" b="1" dirty="0"/>
              <a:t> </a:t>
            </a:r>
            <a:r>
              <a:rPr lang="ar-IQ" sz="1800" b="1" dirty="0" err="1"/>
              <a:t>ﺍﻟﺘﺨﺼﻴﺼﺎﺕ</a:t>
            </a:r>
            <a:r>
              <a:rPr lang="ar-IQ" sz="1800" b="1" dirty="0"/>
              <a:t> </a:t>
            </a:r>
            <a:r>
              <a:rPr lang="ar-IQ" sz="1800" b="1" dirty="0" err="1"/>
              <a:t>ﻋﻠﻰ</a:t>
            </a:r>
            <a:r>
              <a:rPr lang="ar-IQ" sz="1800" b="1" dirty="0"/>
              <a:t> </a:t>
            </a:r>
            <a:r>
              <a:rPr lang="ar-IQ" sz="1800" b="1" dirty="0" err="1"/>
              <a:t>ﺍﻟﻮﺯﺍﺭﺍﺕ</a:t>
            </a:r>
            <a:r>
              <a:rPr lang="ar-IQ" sz="1800" b="1" dirty="0"/>
              <a:t> </a:t>
            </a:r>
            <a:r>
              <a:rPr lang="ar-IQ" sz="1800" b="1" dirty="0" err="1"/>
              <a:t>ﻭﺍﻟﺠﻬﺎﺕ</a:t>
            </a:r>
            <a:r>
              <a:rPr lang="ar-IQ" sz="1800" b="1" dirty="0"/>
              <a:t> </a:t>
            </a:r>
            <a:r>
              <a:rPr lang="ar-IQ" sz="1800" b="1" dirty="0" err="1"/>
              <a:t>ﻏﻴﺮ</a:t>
            </a:r>
            <a:r>
              <a:rPr lang="ar-IQ" sz="1800" b="1" dirty="0"/>
              <a:t> </a:t>
            </a:r>
            <a:r>
              <a:rPr lang="ar-IQ" sz="1800" b="1" dirty="0" err="1"/>
              <a:t>ﺍﻟﻤﺮﺗﺒﻄﺔ</a:t>
            </a:r>
            <a:r>
              <a:rPr lang="ar-IQ" sz="1800" b="1" dirty="0"/>
              <a:t> </a:t>
            </a:r>
            <a:r>
              <a:rPr lang="ar-IQ" sz="1800" b="1" dirty="0" err="1"/>
              <a:t>ﺑﻮﺯﺍﺭﺓ</a:t>
            </a:r>
            <a:r>
              <a:rPr lang="ar-IQ" sz="1800" b="1" dirty="0"/>
              <a:t> </a:t>
            </a:r>
            <a:r>
              <a:rPr lang="ar-IQ" sz="1800" b="1" dirty="0" err="1"/>
              <a:t>ﻭﺗﺘﻮﻟﻰ</a:t>
            </a:r>
            <a:r>
              <a:rPr lang="ar-IQ" sz="1800" b="1" dirty="0"/>
              <a:t> </a:t>
            </a:r>
            <a:r>
              <a:rPr lang="ar-IQ" sz="1800" b="1" dirty="0" err="1"/>
              <a:t>ﻭﺯﺍﺭﺓ</a:t>
            </a:r>
            <a:r>
              <a:rPr lang="ar-IQ" sz="1800" b="1" dirty="0"/>
              <a:t> </a:t>
            </a:r>
            <a:r>
              <a:rPr lang="ar-IQ" sz="1800" b="1" dirty="0" err="1"/>
              <a:t>ﺍﻟﻤﺎﻟﻴﺔ</a:t>
            </a:r>
            <a:r>
              <a:rPr lang="ar-IQ" sz="1800" b="1" dirty="0"/>
              <a:t> </a:t>
            </a:r>
            <a:r>
              <a:rPr lang="ar-IQ" sz="1800" b="1" dirty="0" err="1"/>
              <a:t>ﻋﻤﻠﻴﺔ</a:t>
            </a:r>
            <a:r>
              <a:rPr lang="ar-IQ" sz="1800" b="1" dirty="0"/>
              <a:t> </a:t>
            </a:r>
            <a:r>
              <a:rPr lang="ar-IQ" sz="1800" b="1" dirty="0" err="1"/>
              <a:t>ﺍﻟﺘﻤﻮﻳﻞ</a:t>
            </a:r>
            <a:r>
              <a:rPr lang="ar-IQ" sz="1800" b="1" dirty="0"/>
              <a:t> .</a:t>
            </a:r>
            <a:endParaRPr lang="en-US" sz="1800" dirty="0"/>
          </a:p>
          <a:p>
            <a:pPr marL="0" indent="0" algn="just" rtl="1">
              <a:buNone/>
            </a:pPr>
            <a:r>
              <a:rPr lang="ar-IQ" sz="1800" b="1" dirty="0"/>
              <a:t> </a:t>
            </a:r>
            <a:endParaRPr lang="en-US" sz="1800" dirty="0"/>
          </a:p>
          <a:p>
            <a:pPr marL="0" indent="0" algn="just" rtl="1">
              <a:buNone/>
            </a:pPr>
            <a:r>
              <a:rPr lang="ar-IQ" sz="1800" b="1" dirty="0"/>
              <a:t>ثانيا : </a:t>
            </a:r>
            <a:r>
              <a:rPr lang="ar-IQ" sz="1800" b="1" dirty="0" err="1"/>
              <a:t>ﻣﺮﺍﺣﻞ</a:t>
            </a:r>
            <a:r>
              <a:rPr lang="ar-IQ" sz="1800" b="1" dirty="0"/>
              <a:t> </a:t>
            </a:r>
            <a:r>
              <a:rPr lang="ar-IQ" sz="1800" b="1" dirty="0" err="1"/>
              <a:t>ﺇﻋﺪﺍﺩ</a:t>
            </a:r>
            <a:r>
              <a:rPr lang="ar-IQ" sz="1800" b="1" dirty="0"/>
              <a:t> ﺍﻟﻤﻮﺍﺯﻧﺔ </a:t>
            </a:r>
            <a:r>
              <a:rPr lang="ar-IQ" sz="1800" b="1" dirty="0" err="1"/>
              <a:t>ﺍﻟﻌﺎﻣﺔ</a:t>
            </a:r>
            <a:r>
              <a:rPr lang="ar-IQ" sz="1800" b="1" dirty="0"/>
              <a:t> </a:t>
            </a:r>
            <a:r>
              <a:rPr lang="ar-IQ" sz="1800" b="1" dirty="0" err="1"/>
              <a:t>ﺍﻻﺗﺤﺎﺩﻳﺔ</a:t>
            </a:r>
            <a:r>
              <a:rPr lang="ar-IQ" sz="1800" b="1" dirty="0"/>
              <a:t> :</a:t>
            </a:r>
            <a:endParaRPr lang="en-US" sz="1800" dirty="0"/>
          </a:p>
          <a:p>
            <a:pPr marL="0" indent="0" algn="just" rtl="1">
              <a:buNone/>
            </a:pPr>
            <a:r>
              <a:rPr lang="ar-IQ" sz="1800" b="1" dirty="0" err="1"/>
              <a:t>ﺇﻋﺪﺍﺩ</a:t>
            </a:r>
            <a:r>
              <a:rPr lang="ar-IQ" sz="1800" b="1" dirty="0"/>
              <a:t> ﺍﻟﻤﻮﺍﺯﻧﺔ </a:t>
            </a:r>
            <a:r>
              <a:rPr lang="ar-IQ" sz="1800" b="1" dirty="0" err="1"/>
              <a:t>ﺍﻟﻌﺎﻣﺔ</a:t>
            </a:r>
            <a:r>
              <a:rPr lang="ar-IQ" sz="1800" b="1" dirty="0"/>
              <a:t> </a:t>
            </a:r>
            <a:r>
              <a:rPr lang="ar-IQ" sz="1800" b="1" dirty="0" err="1"/>
              <a:t>ﺍﻹﺗﺤﺎﺩﻳﺔ</a:t>
            </a:r>
            <a:r>
              <a:rPr lang="ar-IQ" sz="1800" b="1" dirty="0"/>
              <a:t>:  تمر </a:t>
            </a:r>
            <a:r>
              <a:rPr lang="ar-IQ" sz="1800" b="1" dirty="0" err="1"/>
              <a:t>ﺑﻤﺮﺍﺣﻞ</a:t>
            </a:r>
            <a:r>
              <a:rPr lang="ar-IQ" sz="1800" b="1" dirty="0"/>
              <a:t> </a:t>
            </a:r>
            <a:r>
              <a:rPr lang="ar-IQ" sz="1800" b="1" dirty="0" err="1"/>
              <a:t>ﻋﺪﻳﺪﺓ</a:t>
            </a:r>
            <a:r>
              <a:rPr lang="ar-IQ" sz="1800" b="1" dirty="0"/>
              <a:t> </a:t>
            </a:r>
            <a:r>
              <a:rPr lang="ar-IQ" sz="1800" b="1" dirty="0" err="1"/>
              <a:t>ﺗﻨﻈﻴﻤﻴﺔ</a:t>
            </a:r>
            <a:r>
              <a:rPr lang="ar-IQ" sz="1800" b="1" dirty="0"/>
              <a:t> </a:t>
            </a:r>
            <a:r>
              <a:rPr lang="ar-IQ" sz="1800" b="1" dirty="0" err="1"/>
              <a:t>ﻭﺗﺤﻀﻴﺮﻳﺔ</a:t>
            </a:r>
            <a:r>
              <a:rPr lang="ar-IQ" sz="1800" b="1" dirty="0"/>
              <a:t> </a:t>
            </a:r>
            <a:r>
              <a:rPr lang="ar-IQ" sz="1800" b="1" dirty="0" err="1"/>
              <a:t>ﻭﺇﺩﺍﺭﻳﺔ</a:t>
            </a:r>
            <a:r>
              <a:rPr lang="ar-IQ" sz="1800" b="1" dirty="0"/>
              <a:t> </a:t>
            </a:r>
            <a:r>
              <a:rPr lang="ar-IQ" sz="1800" b="1" dirty="0" err="1"/>
              <a:t>ﻭﺗﺸﺮﻳﻌﻴﺔ</a:t>
            </a:r>
            <a:r>
              <a:rPr lang="ar-IQ" sz="1800" b="1" dirty="0"/>
              <a:t> </a:t>
            </a:r>
            <a:r>
              <a:rPr lang="ar-IQ" sz="1800" b="1" dirty="0" err="1"/>
              <a:t>ﻭﻟﻠﻮﺯﺍﺭﺍﺕ</a:t>
            </a:r>
            <a:r>
              <a:rPr lang="ar-IQ" sz="1800" b="1" dirty="0"/>
              <a:t> </a:t>
            </a:r>
            <a:r>
              <a:rPr lang="ar-IQ" sz="1800" b="1" dirty="0" err="1"/>
              <a:t>ﻛﺎﻓﺔ</a:t>
            </a:r>
            <a:r>
              <a:rPr lang="ar-IQ" sz="1800" b="1" dirty="0"/>
              <a:t> </a:t>
            </a:r>
            <a:r>
              <a:rPr lang="ar-IQ" sz="1800" b="1" dirty="0" err="1"/>
              <a:t>ﻭﻟﻠﺪﻭﺍﺋﺮ</a:t>
            </a:r>
            <a:r>
              <a:rPr lang="ar-IQ" sz="1800" b="1" dirty="0"/>
              <a:t> </a:t>
            </a:r>
            <a:r>
              <a:rPr lang="ar-IQ" sz="1800" b="1" dirty="0" err="1"/>
              <a:t>ﻏﻴﺮ</a:t>
            </a:r>
            <a:r>
              <a:rPr lang="ar-IQ" sz="1800" b="1" dirty="0"/>
              <a:t> </a:t>
            </a:r>
            <a:r>
              <a:rPr lang="ar-IQ" sz="1800" b="1" dirty="0" err="1"/>
              <a:t>ﺍﻟﻤﺮﺗﺒﻄﺔ</a:t>
            </a:r>
            <a:r>
              <a:rPr lang="ar-IQ" sz="1800" b="1" dirty="0"/>
              <a:t> </a:t>
            </a:r>
            <a:r>
              <a:rPr lang="ar-IQ" sz="1800" b="1" dirty="0" err="1"/>
              <a:t>ﺑﻮﺯﺍﺭﺓ</a:t>
            </a:r>
            <a:r>
              <a:rPr lang="ar-IQ" sz="1800" b="1" dirty="0"/>
              <a:t> </a:t>
            </a:r>
            <a:r>
              <a:rPr lang="ar-IQ" sz="1800" b="1" dirty="0" err="1"/>
              <a:t>ﻭﺭﻏﻢ</a:t>
            </a:r>
            <a:r>
              <a:rPr lang="ar-IQ" sz="1800" b="1" dirty="0"/>
              <a:t> </a:t>
            </a:r>
            <a:r>
              <a:rPr lang="ar-IQ" sz="1800" b="1" dirty="0" err="1"/>
              <a:t>ﺃﻥ</a:t>
            </a:r>
            <a:r>
              <a:rPr lang="ar-IQ" sz="1800" b="1" dirty="0"/>
              <a:t> ﺍﻟﻤﻮﺍﺯﻧﺔ </a:t>
            </a:r>
            <a:r>
              <a:rPr lang="ar-IQ" sz="1800" b="1" dirty="0" err="1"/>
              <a:t>ﻫﻲ</a:t>
            </a:r>
            <a:r>
              <a:rPr lang="ar-IQ" sz="1800" b="1" dirty="0"/>
              <a:t> </a:t>
            </a:r>
            <a:r>
              <a:rPr lang="ar-IQ" sz="1800" b="1" dirty="0" err="1"/>
              <a:t>ﻋﺒﺎﺭﺓ</a:t>
            </a:r>
            <a:r>
              <a:rPr lang="ar-IQ" sz="1800" b="1" dirty="0"/>
              <a:t> </a:t>
            </a:r>
            <a:r>
              <a:rPr lang="ar-IQ" sz="1800" b="1" dirty="0" err="1"/>
              <a:t>ﻋﻦ</a:t>
            </a:r>
            <a:r>
              <a:rPr lang="ar-IQ" sz="1800" b="1" dirty="0"/>
              <a:t> </a:t>
            </a:r>
            <a:r>
              <a:rPr lang="ar-IQ" sz="1800" b="1" dirty="0" err="1"/>
              <a:t>ﺧﻄﺔ</a:t>
            </a:r>
            <a:r>
              <a:rPr lang="ar-IQ" sz="1800" b="1" dirty="0"/>
              <a:t> </a:t>
            </a:r>
            <a:r>
              <a:rPr lang="ar-IQ" sz="1800" b="1" dirty="0" err="1"/>
              <a:t>ﺍﻟﺪﻭﻟﺔ</a:t>
            </a:r>
            <a:r>
              <a:rPr lang="ar-IQ" sz="1800" b="1" dirty="0"/>
              <a:t> </a:t>
            </a:r>
            <a:r>
              <a:rPr lang="ar-IQ" sz="1800" b="1" dirty="0" err="1"/>
              <a:t>ﻟﻤﺎ</a:t>
            </a:r>
            <a:r>
              <a:rPr lang="ar-IQ" sz="1800" b="1" dirty="0"/>
              <a:t> </a:t>
            </a:r>
            <a:r>
              <a:rPr lang="ar-IQ" sz="1800" b="1" dirty="0" err="1"/>
              <a:t>ﺗﻘﻮﻡ</a:t>
            </a:r>
            <a:r>
              <a:rPr lang="ar-IQ" sz="1800" b="1" dirty="0"/>
              <a:t> </a:t>
            </a:r>
            <a:r>
              <a:rPr lang="ar-IQ" sz="1800" b="1" dirty="0" err="1"/>
              <a:t>ﺑﻪ</a:t>
            </a:r>
            <a:r>
              <a:rPr lang="ar-IQ" sz="1800" b="1" dirty="0"/>
              <a:t> </a:t>
            </a:r>
            <a:r>
              <a:rPr lang="ar-IQ" sz="1800" b="1" dirty="0" err="1"/>
              <a:t>ﻓﻲ</a:t>
            </a:r>
            <a:r>
              <a:rPr lang="ar-IQ" sz="1800" b="1" dirty="0"/>
              <a:t> </a:t>
            </a:r>
            <a:r>
              <a:rPr lang="ar-IQ" sz="1800" b="1" dirty="0" err="1"/>
              <a:t>ﺍﻟﺴﻨﺔ</a:t>
            </a:r>
            <a:r>
              <a:rPr lang="ar-IQ" sz="1800" b="1" dirty="0"/>
              <a:t> </a:t>
            </a:r>
            <a:r>
              <a:rPr lang="ar-IQ" sz="1800" b="1" dirty="0" err="1"/>
              <a:t>ﺍﻟﻘﺎﺩﻣﺔ</a:t>
            </a:r>
            <a:r>
              <a:rPr lang="ar-IQ" sz="1800" b="1" dirty="0"/>
              <a:t> </a:t>
            </a:r>
            <a:r>
              <a:rPr lang="ar-IQ" sz="1800" b="1" dirty="0" err="1"/>
              <a:t>ﻭﺍﻟﺘﻲ</a:t>
            </a:r>
            <a:r>
              <a:rPr lang="ar-IQ" sz="1800" b="1" dirty="0"/>
              <a:t> </a:t>
            </a:r>
            <a:r>
              <a:rPr lang="ar-IQ" sz="1800" b="1" dirty="0" err="1"/>
              <a:t>ﺗﻤﺜﻞ</a:t>
            </a:r>
            <a:r>
              <a:rPr lang="ar-IQ" sz="1800" b="1" dirty="0"/>
              <a:t> </a:t>
            </a:r>
            <a:r>
              <a:rPr lang="ar-IQ" sz="1800" b="1" dirty="0" err="1"/>
              <a:t>ﺃﻫﺪﺍﻓﺎ</a:t>
            </a:r>
            <a:r>
              <a:rPr lang="ar-IQ" sz="1800" b="1" dirty="0"/>
              <a:t> </a:t>
            </a:r>
            <a:r>
              <a:rPr lang="ar-IQ" sz="1800" b="1" dirty="0" err="1"/>
              <a:t>ﻭﺑﺮﺍﻣﺞ</a:t>
            </a:r>
            <a:r>
              <a:rPr lang="ar-IQ" sz="1800" b="1" dirty="0"/>
              <a:t> </a:t>
            </a:r>
            <a:r>
              <a:rPr lang="ar-IQ" sz="1800" b="1" dirty="0" err="1"/>
              <a:t>ﻭﺗﻜﺎﻟﻴﻒ</a:t>
            </a:r>
            <a:r>
              <a:rPr lang="ar-IQ" sz="1800" b="1" dirty="0"/>
              <a:t> </a:t>
            </a:r>
            <a:r>
              <a:rPr lang="ar-IQ" sz="1800" b="1" dirty="0" err="1"/>
              <a:t>ﺇﻻ</a:t>
            </a:r>
            <a:r>
              <a:rPr lang="ar-IQ" sz="1800" b="1" dirty="0"/>
              <a:t> </a:t>
            </a:r>
            <a:r>
              <a:rPr lang="ar-IQ" sz="1800" b="1" dirty="0" err="1"/>
              <a:t>ﺃﻧﻬﺎ</a:t>
            </a:r>
            <a:r>
              <a:rPr lang="ar-IQ" sz="1800" b="1" dirty="0"/>
              <a:t> </a:t>
            </a:r>
            <a:r>
              <a:rPr lang="ar-IQ" sz="1800" b="1" dirty="0" err="1"/>
              <a:t>ﻓﻲ</a:t>
            </a:r>
            <a:r>
              <a:rPr lang="ar-IQ" sz="1800" b="1" dirty="0"/>
              <a:t> </a:t>
            </a:r>
            <a:r>
              <a:rPr lang="ar-IQ" sz="1800" b="1" dirty="0" err="1"/>
              <a:t>ﺍﻟﻮﻗﺖ</a:t>
            </a:r>
            <a:r>
              <a:rPr lang="ar-IQ" sz="1800" b="1" dirty="0"/>
              <a:t> </a:t>
            </a:r>
            <a:r>
              <a:rPr lang="ar-IQ" sz="1800" b="1" dirty="0" err="1"/>
              <a:t>ﻧﻔﺴﻪ</a:t>
            </a:r>
            <a:r>
              <a:rPr lang="ar-IQ" sz="1800" b="1" dirty="0"/>
              <a:t> </a:t>
            </a:r>
            <a:r>
              <a:rPr lang="ar-IQ" sz="1800" b="1" dirty="0" err="1"/>
              <a:t>ﺗﻤﺜﻞ</a:t>
            </a:r>
            <a:r>
              <a:rPr lang="ar-IQ" sz="1800" b="1" dirty="0"/>
              <a:t> </a:t>
            </a:r>
            <a:r>
              <a:rPr lang="ar-IQ" sz="1800" b="1" dirty="0" err="1"/>
              <a:t>ﻗﺎﻧﻮﻧﺎ</a:t>
            </a:r>
            <a:r>
              <a:rPr lang="ar-IQ" sz="1800" b="1" dirty="0"/>
              <a:t> </a:t>
            </a:r>
            <a:r>
              <a:rPr lang="ar-IQ" sz="1800" b="1" dirty="0" err="1"/>
              <a:t>ﻭﺍﺟﺐ</a:t>
            </a:r>
            <a:r>
              <a:rPr lang="ar-IQ" sz="1800" b="1" dirty="0"/>
              <a:t> </a:t>
            </a:r>
            <a:r>
              <a:rPr lang="ar-IQ" sz="1800" b="1" dirty="0" err="1"/>
              <a:t>ﺍﻟﺘﻨﻔﻴﺬ</a:t>
            </a:r>
            <a:r>
              <a:rPr lang="ar-IQ" sz="1800" b="1" dirty="0"/>
              <a:t> </a:t>
            </a:r>
            <a:r>
              <a:rPr lang="ar-IQ" sz="1800" b="1" dirty="0" err="1"/>
              <a:t>ﻭﻳﺘﺮﺗﺐ</a:t>
            </a:r>
            <a:r>
              <a:rPr lang="ar-IQ" sz="1800" b="1" dirty="0"/>
              <a:t> </a:t>
            </a:r>
            <a:r>
              <a:rPr lang="ar-IQ" sz="1800" b="1" dirty="0" err="1"/>
              <a:t>ﻋﻠﻰ</a:t>
            </a:r>
            <a:r>
              <a:rPr lang="ar-IQ" sz="1800" b="1" dirty="0"/>
              <a:t> </a:t>
            </a:r>
            <a:r>
              <a:rPr lang="ar-IQ" sz="1800" b="1" dirty="0" err="1"/>
              <a:t>ﻋﺪﻡ</a:t>
            </a:r>
            <a:r>
              <a:rPr lang="ar-IQ" sz="1800" b="1" dirty="0"/>
              <a:t> </a:t>
            </a:r>
            <a:r>
              <a:rPr lang="ar-IQ" sz="1800" b="1" dirty="0" err="1"/>
              <a:t>ﺍﻹﻟﺘﺰﺍﻡ</a:t>
            </a:r>
            <a:r>
              <a:rPr lang="ar-IQ" sz="1800" b="1" dirty="0"/>
              <a:t> </a:t>
            </a:r>
            <a:r>
              <a:rPr lang="ar-IQ" sz="1800" b="1" dirty="0" err="1"/>
              <a:t>ﺑﻪ</a:t>
            </a:r>
            <a:r>
              <a:rPr lang="ar-IQ" sz="1800" b="1" dirty="0"/>
              <a:t> </a:t>
            </a:r>
            <a:r>
              <a:rPr lang="ar-IQ" sz="1800" b="1" dirty="0" err="1"/>
              <a:t>ﺍﻟﻤﺴﺎﺋﻠﺔ</a:t>
            </a:r>
            <a:r>
              <a:rPr lang="ar-IQ" sz="1800" b="1" dirty="0"/>
              <a:t> </a:t>
            </a:r>
            <a:r>
              <a:rPr lang="ar-IQ" sz="1800" b="1" dirty="0" err="1"/>
              <a:t>ﻭﺍﻟﻤﺤﺎﺳﺒﺔ</a:t>
            </a:r>
            <a:r>
              <a:rPr lang="ar-IQ" sz="1800" b="1" dirty="0"/>
              <a:t> </a:t>
            </a:r>
            <a:r>
              <a:rPr lang="ar-IQ" sz="1800" b="1" dirty="0" err="1"/>
              <a:t>ﺍﻹﺩﺍﺭﻳﺔ</a:t>
            </a:r>
            <a:r>
              <a:rPr lang="ar-IQ" sz="1800" b="1" dirty="0"/>
              <a:t> </a:t>
            </a:r>
            <a:r>
              <a:rPr lang="ar-IQ" sz="1800" b="1" dirty="0" err="1"/>
              <a:t>ﺃﻭ</a:t>
            </a:r>
            <a:r>
              <a:rPr lang="ar-IQ" sz="1800" b="1" dirty="0"/>
              <a:t> </a:t>
            </a:r>
            <a:r>
              <a:rPr lang="ar-IQ" sz="1800" b="1" dirty="0" err="1"/>
              <a:t>ﺍﻟﻘﺎﻧﻮﻧﻴﺔ</a:t>
            </a:r>
            <a:r>
              <a:rPr lang="ar-IQ" sz="1800" b="1" dirty="0"/>
              <a:t> ( </a:t>
            </a:r>
            <a:r>
              <a:rPr lang="ar-IQ" sz="1800" b="1" dirty="0" err="1"/>
              <a:t>ﺩﺍﺋﺮﺓ</a:t>
            </a:r>
            <a:r>
              <a:rPr lang="ar-IQ" sz="1800" b="1" dirty="0"/>
              <a:t> ﺍﻟﻤﻮﺍﺯﻧﺔ </a:t>
            </a:r>
            <a:r>
              <a:rPr lang="ar-IQ" sz="1800" b="1" dirty="0" err="1"/>
              <a:t>ﻓﻲ</a:t>
            </a:r>
            <a:r>
              <a:rPr lang="ar-IQ" sz="1800" b="1" dirty="0"/>
              <a:t> </a:t>
            </a:r>
            <a:r>
              <a:rPr lang="ar-IQ" sz="1800" b="1" dirty="0" err="1"/>
              <a:t>ﻭﺯﺍﺭﺓ</a:t>
            </a:r>
            <a:r>
              <a:rPr lang="ar-IQ" sz="1800" b="1" dirty="0"/>
              <a:t> </a:t>
            </a:r>
            <a:r>
              <a:rPr lang="ar-IQ" sz="1800" b="1" dirty="0" err="1"/>
              <a:t>ﺍﻟﻤﺎﻟﻴﺔ</a:t>
            </a:r>
            <a:r>
              <a:rPr lang="ar-IQ" sz="1800" b="1" dirty="0"/>
              <a:t> </a:t>
            </a:r>
            <a:r>
              <a:rPr lang="ar-IQ" sz="1800" b="1" dirty="0" err="1"/>
              <a:t>ﻣﺴﺆﻭﻟﺔ</a:t>
            </a:r>
            <a:r>
              <a:rPr lang="ar-IQ" sz="1800" b="1" dirty="0"/>
              <a:t> </a:t>
            </a:r>
            <a:r>
              <a:rPr lang="ar-IQ" sz="1800" b="1" dirty="0" err="1"/>
              <a:t>ﻋﻦ</a:t>
            </a:r>
            <a:r>
              <a:rPr lang="ar-IQ" sz="1800" b="1" dirty="0"/>
              <a:t> </a:t>
            </a:r>
            <a:r>
              <a:rPr lang="ar-IQ" sz="1800" b="1" dirty="0" err="1"/>
              <a:t>ﺍﻋﺪﺍﺩ</a:t>
            </a:r>
            <a:r>
              <a:rPr lang="ar-IQ" sz="1800" b="1" dirty="0"/>
              <a:t> ﺍﻟﻤﻮﺍﺯﻧﺔ </a:t>
            </a:r>
            <a:r>
              <a:rPr lang="ar-IQ" sz="1800" b="1" dirty="0" err="1"/>
              <a:t>ﺍﻟﻌﺎﻣﺔ</a:t>
            </a:r>
            <a:r>
              <a:rPr lang="ar-IQ" sz="1800" b="1" dirty="0"/>
              <a:t> </a:t>
            </a:r>
            <a:r>
              <a:rPr lang="ar-IQ" sz="1800" b="1" dirty="0" err="1"/>
              <a:t>ﻟﻠﺪﻭﻟﺔ</a:t>
            </a:r>
            <a:r>
              <a:rPr lang="ar-IQ" sz="1800" b="1" dirty="0"/>
              <a:t> </a:t>
            </a:r>
            <a:r>
              <a:rPr lang="ar-IQ" sz="1800" b="1" dirty="0" err="1"/>
              <a:t>ﻭﺑﺎﻟﺘﺸﺎﻭﺭ</a:t>
            </a:r>
            <a:r>
              <a:rPr lang="ar-IQ" sz="1800" b="1" dirty="0"/>
              <a:t> </a:t>
            </a:r>
            <a:r>
              <a:rPr lang="ar-IQ" sz="1800" b="1" dirty="0" err="1"/>
              <a:t>ﺍﻭ</a:t>
            </a:r>
            <a:r>
              <a:rPr lang="ar-IQ" sz="1800" b="1" dirty="0"/>
              <a:t> </a:t>
            </a:r>
            <a:r>
              <a:rPr lang="ar-IQ" sz="1800" b="1" dirty="0" err="1"/>
              <a:t>ﺍﻟﺘﻨﺴﻴﻖ</a:t>
            </a:r>
            <a:r>
              <a:rPr lang="ar-IQ" sz="1800" b="1" dirty="0"/>
              <a:t> </a:t>
            </a:r>
            <a:r>
              <a:rPr lang="ar-IQ" sz="1800" b="1" dirty="0" err="1"/>
              <a:t>ﻣﻊ</a:t>
            </a:r>
            <a:r>
              <a:rPr lang="ar-IQ" sz="1800" b="1" dirty="0"/>
              <a:t> </a:t>
            </a:r>
            <a:r>
              <a:rPr lang="ar-IQ" sz="1800" b="1" dirty="0" err="1"/>
              <a:t>ﻭﺯﺍﺭﺓ</a:t>
            </a:r>
            <a:r>
              <a:rPr lang="ar-IQ" sz="1800" b="1" dirty="0"/>
              <a:t> </a:t>
            </a:r>
            <a:r>
              <a:rPr lang="ar-IQ" sz="1800" b="1" dirty="0" err="1"/>
              <a:t>ﺍﻟﺘﺨﻄﻴﻂ</a:t>
            </a:r>
            <a:r>
              <a:rPr lang="ar-IQ" sz="1800" b="1" dirty="0"/>
              <a:t> ) </a:t>
            </a:r>
            <a:r>
              <a:rPr lang="ar-IQ" sz="1800" b="1" dirty="0" err="1"/>
              <a:t>ﻭﺍﻥ</a:t>
            </a:r>
            <a:r>
              <a:rPr lang="ar-IQ" sz="1800" b="1" dirty="0"/>
              <a:t> </a:t>
            </a:r>
            <a:r>
              <a:rPr lang="ar-IQ" sz="1800" b="1" dirty="0" err="1"/>
              <a:t>ﻋﻤﻠﻴﺔ</a:t>
            </a:r>
            <a:r>
              <a:rPr lang="ar-IQ" sz="1800" b="1" dirty="0"/>
              <a:t> </a:t>
            </a:r>
            <a:r>
              <a:rPr lang="ar-IQ" sz="1800" b="1" dirty="0" err="1"/>
              <a:t>ﺍﻻﻋﺪﺍﺩ</a:t>
            </a:r>
            <a:r>
              <a:rPr lang="ar-IQ" sz="1800" b="1" dirty="0"/>
              <a:t> </a:t>
            </a:r>
            <a:r>
              <a:rPr lang="ar-IQ" sz="1800" b="1" dirty="0" err="1"/>
              <a:t>ﺗﻤﺮ</a:t>
            </a:r>
            <a:r>
              <a:rPr lang="ar-IQ" sz="1800" b="1" dirty="0"/>
              <a:t> </a:t>
            </a:r>
            <a:r>
              <a:rPr lang="ar-IQ" sz="1800" b="1" dirty="0" err="1"/>
              <a:t>ﺑﺎﻟﻤﺮﺍﺣﻞ</a:t>
            </a:r>
            <a:r>
              <a:rPr lang="ar-IQ" sz="1800" b="1" dirty="0"/>
              <a:t> </a:t>
            </a:r>
            <a:r>
              <a:rPr lang="ar-IQ" sz="1800" b="1" dirty="0" err="1"/>
              <a:t>ﺍﻟﺘﺎﻟﻴﺔ</a:t>
            </a:r>
            <a:r>
              <a:rPr lang="ar-IQ" sz="1800" b="1" dirty="0"/>
              <a:t> :</a:t>
            </a:r>
            <a:endParaRPr lang="en-US" sz="1800" dirty="0"/>
          </a:p>
        </p:txBody>
      </p:sp>
    </p:spTree>
    <p:extLst>
      <p:ext uri="{BB962C8B-B14F-4D97-AF65-F5344CB8AC3E}">
        <p14:creationId xmlns:p14="http://schemas.microsoft.com/office/powerpoint/2010/main" val="21069362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504056"/>
          </a:xfrm>
        </p:spPr>
        <p:txBody>
          <a:bodyPr>
            <a:noAutofit/>
          </a:bodyPr>
          <a:lstStyle/>
          <a:p>
            <a:endParaRPr lang="ar-IQ" sz="3200" dirty="0"/>
          </a:p>
        </p:txBody>
      </p:sp>
      <p:sp>
        <p:nvSpPr>
          <p:cNvPr id="3" name="عنصر نائب للمحتوى 2"/>
          <p:cNvSpPr>
            <a:spLocks noGrp="1"/>
          </p:cNvSpPr>
          <p:nvPr>
            <p:ph idx="1"/>
          </p:nvPr>
        </p:nvSpPr>
        <p:spPr>
          <a:xfrm>
            <a:off x="457200" y="764704"/>
            <a:ext cx="8229600" cy="5904656"/>
          </a:xfrm>
        </p:spPr>
        <p:txBody>
          <a:bodyPr>
            <a:normAutofit lnSpcReduction="10000"/>
          </a:bodyPr>
          <a:lstStyle/>
          <a:p>
            <a:pPr marL="0" indent="0" algn="just" rtl="1">
              <a:buNone/>
            </a:pPr>
            <a:r>
              <a:rPr lang="ar-IQ" sz="2000" b="1" dirty="0"/>
              <a:t> </a:t>
            </a:r>
            <a:endParaRPr lang="en-US" sz="2000" dirty="0"/>
          </a:p>
          <a:p>
            <a:pPr marL="0" indent="0" algn="just" rtl="1">
              <a:buNone/>
            </a:pPr>
            <a:r>
              <a:rPr lang="ar-IQ" sz="2000" b="1" dirty="0" err="1"/>
              <a:t>ﺃﻭﻻ</a:t>
            </a:r>
            <a:r>
              <a:rPr lang="ar-IQ" sz="2000" b="1" dirty="0"/>
              <a:t>: </a:t>
            </a:r>
            <a:r>
              <a:rPr lang="ar-IQ" sz="2000" b="1" dirty="0" err="1"/>
              <a:t>ﺇﺻﺪﺍﺭ</a:t>
            </a:r>
            <a:r>
              <a:rPr lang="ar-IQ" sz="2000" b="1" dirty="0"/>
              <a:t> </a:t>
            </a:r>
            <a:r>
              <a:rPr lang="ar-IQ" sz="2000" b="1" dirty="0" err="1"/>
              <a:t>ﺗﻌﻠﻴﻤـــﺎﺕ</a:t>
            </a:r>
            <a:r>
              <a:rPr lang="ar-IQ" sz="2000" b="1" dirty="0"/>
              <a:t> ﺇﻋـــﺪﺍﺩ ﺍﻟﻤﻮﺍﺯﻧﺔ </a:t>
            </a:r>
            <a:r>
              <a:rPr lang="ar-IQ" sz="2000" b="1" dirty="0" err="1"/>
              <a:t>ﻣﻦ</a:t>
            </a:r>
            <a:r>
              <a:rPr lang="ar-IQ" sz="2000" b="1" dirty="0"/>
              <a:t> </a:t>
            </a:r>
            <a:r>
              <a:rPr lang="ar-IQ" sz="2000" b="1" dirty="0" err="1"/>
              <a:t>ﻗﺒﻞ</a:t>
            </a:r>
            <a:r>
              <a:rPr lang="ar-IQ" sz="2000" b="1" dirty="0"/>
              <a:t> </a:t>
            </a:r>
            <a:r>
              <a:rPr lang="ar-IQ" sz="2000" b="1" dirty="0" err="1"/>
              <a:t>ﻭﺯﺍﺭﺓ</a:t>
            </a:r>
            <a:r>
              <a:rPr lang="ar-IQ" sz="2000" b="1" dirty="0"/>
              <a:t> </a:t>
            </a:r>
            <a:r>
              <a:rPr lang="ar-IQ" sz="2000" b="1" dirty="0" err="1"/>
              <a:t>ﺍﻟﻤﺎﻟﻴﺔ</a:t>
            </a:r>
            <a:r>
              <a:rPr lang="ar-IQ" sz="2000" b="1" dirty="0"/>
              <a:t> </a:t>
            </a:r>
            <a:r>
              <a:rPr lang="ar-IQ" sz="2000" b="1" dirty="0" err="1"/>
              <a:t>ﻭﺑﺎﻟﺘﺸــﺎﻭﺭ</a:t>
            </a:r>
            <a:r>
              <a:rPr lang="ar-IQ" sz="2000" b="1" dirty="0"/>
              <a:t> </a:t>
            </a:r>
            <a:r>
              <a:rPr lang="ar-IQ" sz="2000" b="1" dirty="0" err="1"/>
              <a:t>ﻣﻊ</a:t>
            </a:r>
            <a:r>
              <a:rPr lang="ar-IQ" sz="2000" b="1" dirty="0"/>
              <a:t> </a:t>
            </a:r>
            <a:r>
              <a:rPr lang="ar-IQ" sz="2000" b="1" dirty="0" err="1"/>
              <a:t>ﻭﺯﺍﺭﺓ</a:t>
            </a:r>
            <a:r>
              <a:rPr lang="ar-IQ" sz="2000" b="1" dirty="0"/>
              <a:t> </a:t>
            </a:r>
            <a:r>
              <a:rPr lang="ar-IQ" sz="2000" b="1" dirty="0" err="1"/>
              <a:t>ﺍﻟﺘﺨﻄﻴـــﻂ</a:t>
            </a:r>
            <a:r>
              <a:rPr lang="ar-IQ" sz="2000" b="1" dirty="0"/>
              <a:t> ( </a:t>
            </a:r>
            <a:r>
              <a:rPr lang="ar-IQ" sz="2000" b="1" dirty="0" err="1"/>
              <a:t>ﻋﻠﻰ</a:t>
            </a:r>
            <a:r>
              <a:rPr lang="ar-IQ" sz="2000" b="1" dirty="0"/>
              <a:t> </a:t>
            </a:r>
            <a:r>
              <a:rPr lang="ar-IQ" sz="2000" b="1" dirty="0" err="1"/>
              <a:t>ﺿـــــــــﻮء</a:t>
            </a:r>
            <a:r>
              <a:rPr lang="ar-IQ" sz="2000" b="1" dirty="0"/>
              <a:t> </a:t>
            </a:r>
            <a:r>
              <a:rPr lang="ar-IQ" sz="2000" b="1" dirty="0" err="1"/>
              <a:t>ﺍﻟﺴﺘﺮﺍﺗﻴﺠﻴﺔ</a:t>
            </a:r>
            <a:r>
              <a:rPr lang="ar-IQ" sz="2000" b="1" dirty="0"/>
              <a:t> </a:t>
            </a:r>
            <a:r>
              <a:rPr lang="ar-IQ" sz="2000" b="1" dirty="0" err="1"/>
              <a:t>ﺍﻟﺘﻲ</a:t>
            </a:r>
            <a:r>
              <a:rPr lang="ar-IQ" sz="2000" b="1" dirty="0"/>
              <a:t> </a:t>
            </a:r>
            <a:r>
              <a:rPr lang="ar-IQ" sz="2000" b="1" dirty="0" err="1"/>
              <a:t>ﻳﻘــــــﺮﻫﺎ</a:t>
            </a:r>
            <a:r>
              <a:rPr lang="ar-IQ" sz="2000" b="1" dirty="0"/>
              <a:t> </a:t>
            </a:r>
            <a:r>
              <a:rPr lang="ar-IQ" sz="2000" b="1" dirty="0" err="1"/>
              <a:t>ﻣﺠﻠﺲ</a:t>
            </a:r>
            <a:r>
              <a:rPr lang="ar-IQ" sz="2000" b="1" dirty="0"/>
              <a:t> </a:t>
            </a:r>
            <a:r>
              <a:rPr lang="ar-IQ" sz="2000" b="1" dirty="0" err="1"/>
              <a:t>ﺍﻟﻮﺯﺭﺍء</a:t>
            </a:r>
            <a:r>
              <a:rPr lang="ar-IQ" sz="2000" b="1" dirty="0"/>
              <a:t> ) </a:t>
            </a:r>
            <a:r>
              <a:rPr lang="ar-IQ" sz="2000" b="1" dirty="0" err="1"/>
              <a:t>ﻭﺍﻟﺘﻲ</a:t>
            </a:r>
            <a:r>
              <a:rPr lang="ar-IQ" sz="2000" b="1" dirty="0"/>
              <a:t> </a:t>
            </a:r>
            <a:r>
              <a:rPr lang="ar-IQ" sz="2000" b="1" dirty="0" err="1"/>
              <a:t>ﺗﻮﺿﺢ</a:t>
            </a:r>
            <a:r>
              <a:rPr lang="ar-IQ" sz="2000" b="1" dirty="0"/>
              <a:t> </a:t>
            </a:r>
            <a:r>
              <a:rPr lang="ar-IQ" sz="2000" b="1" dirty="0" err="1"/>
              <a:t>ﻓﻴﻬﺎ</a:t>
            </a:r>
            <a:r>
              <a:rPr lang="ar-IQ" sz="2000" b="1" dirty="0"/>
              <a:t> </a:t>
            </a:r>
            <a:r>
              <a:rPr lang="ar-IQ" sz="2000" b="1" dirty="0" err="1"/>
              <a:t>ﺍﻟﺴﺘﺮﺍﺗﻴﺠﻴﺔ</a:t>
            </a:r>
            <a:r>
              <a:rPr lang="ar-IQ" sz="2000" b="1" dirty="0"/>
              <a:t> </a:t>
            </a:r>
            <a:r>
              <a:rPr lang="ar-IQ" sz="2000" b="1" dirty="0" err="1"/>
              <a:t>ﺍﻟﻤﻘﺮﺭﺓ</a:t>
            </a:r>
            <a:r>
              <a:rPr lang="ar-IQ" sz="2000" b="1" dirty="0"/>
              <a:t> ﻟﻠﺴﻨﺔ </a:t>
            </a:r>
            <a:r>
              <a:rPr lang="ar-IQ" sz="2000" b="1" dirty="0" err="1"/>
              <a:t>ﺍﻟﻘﺎﺩﻣــــــﺔ</a:t>
            </a:r>
            <a:r>
              <a:rPr lang="ar-IQ" sz="2000" b="1" dirty="0"/>
              <a:t>. </a:t>
            </a:r>
            <a:r>
              <a:rPr lang="ar-IQ" sz="2000" b="1" dirty="0" err="1"/>
              <a:t>ﻭﻛــﺬﻟﻚ</a:t>
            </a:r>
            <a:r>
              <a:rPr lang="ar-IQ" sz="2000" b="1" dirty="0"/>
              <a:t> </a:t>
            </a:r>
            <a:r>
              <a:rPr lang="ar-IQ" sz="2000" b="1" dirty="0" err="1"/>
              <a:t>ﺇﺻﺪﺍﺭ</a:t>
            </a:r>
            <a:r>
              <a:rPr lang="ar-IQ" sz="2000" b="1" dirty="0"/>
              <a:t> </a:t>
            </a:r>
            <a:r>
              <a:rPr lang="ar-IQ" sz="2000" b="1" dirty="0" err="1"/>
              <a:t>ﺇﺳﺘﻤﺎﺭﺍﺕ</a:t>
            </a:r>
            <a:r>
              <a:rPr lang="ar-IQ" sz="2000" b="1" dirty="0"/>
              <a:t> ﺇﻋـــــﺪﺍﺩ ﺍﻟﻤﻮﺍﺯﻧــﺔ </a:t>
            </a:r>
            <a:r>
              <a:rPr lang="ar-IQ" sz="2000" b="1" dirty="0" err="1"/>
              <a:t>ﻭﺗﻮﺯﻳﻌﻬﺎ</a:t>
            </a:r>
            <a:r>
              <a:rPr lang="ar-IQ" sz="2000" b="1" dirty="0"/>
              <a:t> </a:t>
            </a:r>
            <a:r>
              <a:rPr lang="ar-IQ" sz="2000" b="1" dirty="0" err="1"/>
              <a:t>ﻋﻠﻰ</a:t>
            </a:r>
            <a:r>
              <a:rPr lang="ar-IQ" sz="2000" b="1" dirty="0"/>
              <a:t> </a:t>
            </a:r>
            <a:r>
              <a:rPr lang="ar-IQ" sz="2000" b="1" dirty="0" err="1"/>
              <a:t>ﺍﻟﺪﻭﺍﺋﺮ</a:t>
            </a:r>
            <a:r>
              <a:rPr lang="ar-IQ" sz="2000" b="1" dirty="0"/>
              <a:t> </a:t>
            </a:r>
            <a:r>
              <a:rPr lang="ar-IQ" sz="2000" b="1" dirty="0" err="1"/>
              <a:t>ﻛﺎﻓﺔ</a:t>
            </a:r>
            <a:r>
              <a:rPr lang="ar-IQ" sz="2000" b="1" dirty="0"/>
              <a:t> </a:t>
            </a:r>
            <a:r>
              <a:rPr lang="ar-IQ" sz="2000" b="1" dirty="0" err="1"/>
              <a:t>ﻟﻐـﺮﺽ</a:t>
            </a:r>
            <a:r>
              <a:rPr lang="ar-IQ" sz="2000" b="1" dirty="0"/>
              <a:t> ﺇﻋــﺪﺍﺩ </a:t>
            </a:r>
            <a:r>
              <a:rPr lang="ar-IQ" sz="2000" b="1" dirty="0" err="1"/>
              <a:t>ﻣﻮﺍﺯﻧﺘﻬـﺎ</a:t>
            </a:r>
            <a:r>
              <a:rPr lang="ar-IQ" sz="2000" b="1" dirty="0"/>
              <a:t> </a:t>
            </a:r>
            <a:r>
              <a:rPr lang="ar-IQ" sz="2000" b="1" dirty="0" err="1"/>
              <a:t>ﺑﻤﻮﺟﺐ</a:t>
            </a:r>
            <a:r>
              <a:rPr lang="ar-IQ" sz="2000" b="1" dirty="0"/>
              <a:t> ً  </a:t>
            </a:r>
            <a:r>
              <a:rPr lang="ar-IQ" sz="2000" b="1" dirty="0" err="1"/>
              <a:t>ﺑﻨــﻮﺩﻫﺎ</a:t>
            </a:r>
            <a:r>
              <a:rPr lang="ar-IQ" sz="2000" b="1" dirty="0"/>
              <a:t> </a:t>
            </a:r>
            <a:r>
              <a:rPr lang="ar-IQ" sz="2000" b="1" dirty="0" err="1"/>
              <a:t>ﻭﺇﺳــﻠﻮﺏ</a:t>
            </a:r>
            <a:r>
              <a:rPr lang="ar-IQ" sz="2000" b="1" dirty="0"/>
              <a:t> </a:t>
            </a:r>
            <a:r>
              <a:rPr lang="ar-IQ" sz="2000" b="1" dirty="0" err="1"/>
              <a:t>ﺗﺼﻨﻴﻔﻬــﺎ</a:t>
            </a:r>
            <a:r>
              <a:rPr lang="ar-IQ" sz="2000" b="1" dirty="0"/>
              <a:t> </a:t>
            </a:r>
            <a:r>
              <a:rPr lang="ar-IQ" sz="2000" b="1" dirty="0" err="1"/>
              <a:t>ﻭﻳﻜﻮﻥ</a:t>
            </a:r>
            <a:r>
              <a:rPr lang="ar-IQ" sz="2000" b="1" dirty="0"/>
              <a:t> </a:t>
            </a:r>
            <a:r>
              <a:rPr lang="ar-IQ" sz="2000" b="1" dirty="0" err="1"/>
              <a:t>ﺇﺑﺘﺪﺍءﺍ</a:t>
            </a:r>
            <a:r>
              <a:rPr lang="ar-IQ" sz="2000" b="1" dirty="0"/>
              <a:t> </a:t>
            </a:r>
            <a:r>
              <a:rPr lang="ar-IQ" sz="2000" b="1" dirty="0" err="1"/>
              <a:t>ﻣﻦ</a:t>
            </a:r>
            <a:r>
              <a:rPr lang="ar-IQ" sz="2000" b="1" dirty="0"/>
              <a:t> </a:t>
            </a:r>
            <a:r>
              <a:rPr lang="ar-IQ" sz="2000" b="1" dirty="0" err="1"/>
              <a:t>ﺷﻬﺮ</a:t>
            </a:r>
            <a:r>
              <a:rPr lang="ar-IQ" sz="2000" b="1" dirty="0"/>
              <a:t> </a:t>
            </a:r>
            <a:r>
              <a:rPr lang="ar-IQ" sz="2000" b="1" dirty="0" err="1"/>
              <a:t>ﻣﺎﻳﺲ</a:t>
            </a:r>
            <a:r>
              <a:rPr lang="ar-IQ" sz="2000" b="1" dirty="0"/>
              <a:t> </a:t>
            </a:r>
            <a:r>
              <a:rPr lang="ar-IQ" sz="2000" b="1" dirty="0" err="1"/>
              <a:t>ﻣﻦ</a:t>
            </a:r>
            <a:r>
              <a:rPr lang="ar-IQ" sz="2000" b="1" dirty="0"/>
              <a:t> </a:t>
            </a:r>
            <a:r>
              <a:rPr lang="ar-IQ" sz="2000" b="1" dirty="0" err="1"/>
              <a:t>ﻛﻞ</a:t>
            </a:r>
            <a:r>
              <a:rPr lang="ar-IQ" sz="2000" b="1" dirty="0"/>
              <a:t> </a:t>
            </a:r>
            <a:r>
              <a:rPr lang="ar-IQ" sz="2000" b="1" dirty="0" err="1"/>
              <a:t>ﻋﺎﻡ</a:t>
            </a:r>
            <a:r>
              <a:rPr lang="ar-IQ" sz="2000" b="1" dirty="0"/>
              <a:t>.</a:t>
            </a:r>
            <a:endParaRPr lang="en-US" sz="2000" dirty="0"/>
          </a:p>
          <a:p>
            <a:pPr marL="0" indent="0" algn="just" rtl="1">
              <a:buNone/>
            </a:pPr>
            <a:r>
              <a:rPr lang="ar-IQ" sz="2000" b="1" dirty="0" err="1"/>
              <a:t>ﺛﺎﻧﻴﺎ</a:t>
            </a:r>
            <a:r>
              <a:rPr lang="ar-IQ" sz="2000" b="1" dirty="0"/>
              <a:t>: </a:t>
            </a:r>
            <a:r>
              <a:rPr lang="ar-IQ" sz="2000" b="1" dirty="0" err="1"/>
              <a:t>ﻣﺮﺣﻠﺔ</a:t>
            </a:r>
            <a:r>
              <a:rPr lang="ar-IQ" sz="2000" b="1" dirty="0"/>
              <a:t> ﺇﻋﺪﺍﺩ ﺍﻟﻤﻮﺍﺯﻧﺔ </a:t>
            </a:r>
            <a:r>
              <a:rPr lang="ar-IQ" sz="2000" b="1" dirty="0" err="1"/>
              <a:t>ﻣﻦ</a:t>
            </a:r>
            <a:r>
              <a:rPr lang="ar-IQ" sz="2000" b="1" dirty="0"/>
              <a:t> </a:t>
            </a:r>
            <a:r>
              <a:rPr lang="ar-IQ" sz="2000" b="1" dirty="0" err="1"/>
              <a:t>ﻗﺒﻞ</a:t>
            </a:r>
            <a:r>
              <a:rPr lang="ar-IQ" sz="2000" b="1" dirty="0"/>
              <a:t> </a:t>
            </a:r>
            <a:r>
              <a:rPr lang="ar-IQ" sz="2000" b="1" dirty="0" err="1"/>
              <a:t>ﺩﻭﺍﺋﺮ</a:t>
            </a:r>
            <a:r>
              <a:rPr lang="ar-IQ" sz="2000" b="1" dirty="0"/>
              <a:t> </a:t>
            </a:r>
            <a:r>
              <a:rPr lang="ar-IQ" sz="2000" b="1" dirty="0" err="1"/>
              <a:t>ﺍﻟﺪﻭﻟﺔ</a:t>
            </a:r>
            <a:r>
              <a:rPr lang="ar-IQ" sz="2000" b="1" dirty="0"/>
              <a:t> </a:t>
            </a:r>
            <a:r>
              <a:rPr lang="ar-IQ" sz="2000" b="1" dirty="0" err="1"/>
              <a:t>ﻭﺫﻟﻚ</a:t>
            </a:r>
            <a:r>
              <a:rPr lang="ar-IQ" sz="2000" b="1" dirty="0"/>
              <a:t> </a:t>
            </a:r>
            <a:r>
              <a:rPr lang="ar-IQ" sz="2000" b="1" dirty="0" err="1"/>
              <a:t>ﺑﺈﺻﺪﺍﺭ</a:t>
            </a:r>
            <a:r>
              <a:rPr lang="ar-IQ" sz="2000" b="1" dirty="0"/>
              <a:t> </a:t>
            </a:r>
            <a:r>
              <a:rPr lang="ar-IQ" sz="2000" b="1" dirty="0" err="1"/>
              <a:t>ﺃﻣﺮ</a:t>
            </a:r>
            <a:r>
              <a:rPr lang="ar-IQ" sz="2000" b="1" dirty="0"/>
              <a:t> </a:t>
            </a:r>
            <a:r>
              <a:rPr lang="ar-IQ" sz="2000" b="1" dirty="0" err="1"/>
              <a:t>ﺑﺘﺸﻜﻴﻞ</a:t>
            </a:r>
            <a:r>
              <a:rPr lang="ar-IQ" sz="2000" b="1" dirty="0"/>
              <a:t> </a:t>
            </a:r>
            <a:r>
              <a:rPr lang="ar-IQ" sz="2000" b="1" dirty="0" err="1"/>
              <a:t>ﻟﺠﻨﺔ</a:t>
            </a:r>
            <a:r>
              <a:rPr lang="ar-IQ" sz="2000" b="1" dirty="0"/>
              <a:t> </a:t>
            </a:r>
            <a:r>
              <a:rPr lang="ar-IQ" sz="2000" b="1" dirty="0" err="1"/>
              <a:t>ﻣﺨﺘﺼﺔ</a:t>
            </a:r>
            <a:r>
              <a:rPr lang="ar-IQ" sz="2000" b="1" dirty="0"/>
              <a:t> </a:t>
            </a:r>
            <a:r>
              <a:rPr lang="ar-IQ" sz="2000" b="1" dirty="0" err="1"/>
              <a:t>ﻟﻜﻞ</a:t>
            </a:r>
            <a:r>
              <a:rPr lang="ar-IQ" sz="2000" b="1" dirty="0"/>
              <a:t> </a:t>
            </a:r>
            <a:r>
              <a:rPr lang="ar-IQ" sz="2000" b="1" dirty="0" err="1"/>
              <a:t>ﺩﺍﺋﺮﺓ</a:t>
            </a:r>
            <a:r>
              <a:rPr lang="ar-IQ" sz="2000" b="1" dirty="0"/>
              <a:t> </a:t>
            </a:r>
            <a:r>
              <a:rPr lang="ar-IQ" sz="2000" b="1" dirty="0" err="1"/>
              <a:t>ﺭﺋﻴﺴﻴﺔ</a:t>
            </a:r>
            <a:r>
              <a:rPr lang="ar-IQ" sz="2000" b="1" dirty="0"/>
              <a:t> </a:t>
            </a:r>
            <a:r>
              <a:rPr lang="ar-IQ" sz="2000" b="1" dirty="0" err="1"/>
              <a:t>ﻳﺸﺎﺭﻙ</a:t>
            </a:r>
            <a:r>
              <a:rPr lang="ar-IQ" sz="2000" b="1" dirty="0"/>
              <a:t> </a:t>
            </a:r>
            <a:r>
              <a:rPr lang="ar-IQ" sz="2000" b="1" dirty="0" err="1"/>
              <a:t>ﻓﻴﻬﺎ</a:t>
            </a:r>
            <a:r>
              <a:rPr lang="ar-IQ" sz="2000" b="1" dirty="0"/>
              <a:t> </a:t>
            </a:r>
            <a:r>
              <a:rPr lang="ar-IQ" sz="2000" b="1" dirty="0" err="1"/>
              <a:t>ﻣﻤﺜﻠﻮﻥ</a:t>
            </a:r>
            <a:r>
              <a:rPr lang="ar-IQ" sz="2000" b="1" dirty="0"/>
              <a:t> </a:t>
            </a:r>
            <a:r>
              <a:rPr lang="ar-IQ" sz="2000" b="1" dirty="0" err="1"/>
              <a:t>ﻟﻜﻞ</a:t>
            </a:r>
            <a:r>
              <a:rPr lang="ar-IQ" sz="2000" b="1" dirty="0"/>
              <a:t> </a:t>
            </a:r>
            <a:r>
              <a:rPr lang="ar-IQ" sz="2000" b="1" dirty="0" err="1"/>
              <a:t>ﺍﻟﺘﺸﻜﻴــــــــــﻼﺕ</a:t>
            </a:r>
            <a:r>
              <a:rPr lang="ar-IQ" sz="2000" b="1" dirty="0"/>
              <a:t> </a:t>
            </a:r>
            <a:r>
              <a:rPr lang="ar-IQ" sz="2000" b="1" dirty="0" err="1"/>
              <a:t>ﻟﺘﻠﻚ</a:t>
            </a:r>
            <a:r>
              <a:rPr lang="ar-IQ" sz="2000" b="1" dirty="0"/>
              <a:t> </a:t>
            </a:r>
            <a:r>
              <a:rPr lang="ar-IQ" sz="2000" b="1" dirty="0" err="1"/>
              <a:t>ﺍﻟﺪﺍﺋﺮﺓ</a:t>
            </a:r>
            <a:r>
              <a:rPr lang="ar-IQ" sz="2000" b="1" dirty="0"/>
              <a:t> </a:t>
            </a:r>
            <a:r>
              <a:rPr lang="ar-IQ" sz="2000" b="1" dirty="0" err="1"/>
              <a:t>ﻣﻊ</a:t>
            </a:r>
            <a:r>
              <a:rPr lang="ar-IQ" sz="2000" b="1" dirty="0"/>
              <a:t> </a:t>
            </a:r>
            <a:r>
              <a:rPr lang="ar-IQ" sz="2000" b="1" dirty="0" err="1"/>
              <a:t>ﻣﻤﺜﻠﻴﻦ</a:t>
            </a:r>
            <a:r>
              <a:rPr lang="ar-IQ" sz="2000" b="1" dirty="0"/>
              <a:t> </a:t>
            </a:r>
            <a:r>
              <a:rPr lang="ar-IQ" sz="2000" b="1" dirty="0" err="1"/>
              <a:t>ﻣﻦ</a:t>
            </a:r>
            <a:r>
              <a:rPr lang="ar-IQ" sz="2000" b="1" dirty="0"/>
              <a:t> </a:t>
            </a:r>
            <a:r>
              <a:rPr lang="ar-IQ" sz="2000" b="1" dirty="0" err="1"/>
              <a:t>ﺍﻟﺪﺍﺋﺮﺓ</a:t>
            </a:r>
            <a:r>
              <a:rPr lang="ar-IQ" sz="2000" b="1" dirty="0"/>
              <a:t> </a:t>
            </a:r>
            <a:r>
              <a:rPr lang="ar-IQ" sz="2000" b="1" dirty="0" err="1"/>
              <a:t>ﺍﻟﻤﺎﻟﻴﺔ</a:t>
            </a:r>
            <a:r>
              <a:rPr lang="ar-IQ" sz="2000" b="1" dirty="0"/>
              <a:t> </a:t>
            </a:r>
            <a:r>
              <a:rPr lang="ar-IQ" sz="2000" b="1" dirty="0" err="1"/>
              <a:t>ﻭﺩﺍﺋﺮﺓ</a:t>
            </a:r>
            <a:r>
              <a:rPr lang="ar-IQ" sz="2000" b="1" dirty="0"/>
              <a:t> </a:t>
            </a:r>
            <a:r>
              <a:rPr lang="ar-IQ" sz="2000" b="1" dirty="0" err="1"/>
              <a:t>ﺍﻟﺘﺪﻗﻴﻖ</a:t>
            </a:r>
            <a:r>
              <a:rPr lang="ar-IQ" sz="2000" b="1" dirty="0"/>
              <a:t> </a:t>
            </a:r>
            <a:r>
              <a:rPr lang="ar-IQ" sz="2000" b="1" dirty="0" err="1"/>
              <a:t>ﻭﺍﻟﻤﻔﺘﺶ</a:t>
            </a:r>
            <a:r>
              <a:rPr lang="ar-IQ" sz="2000" b="1" dirty="0"/>
              <a:t> </a:t>
            </a:r>
            <a:r>
              <a:rPr lang="ar-IQ" sz="2000" b="1" dirty="0" err="1"/>
              <a:t>ﺍﻟﻌﺎﻡ</a:t>
            </a:r>
            <a:r>
              <a:rPr lang="ar-IQ" sz="2000" b="1" dirty="0"/>
              <a:t> </a:t>
            </a:r>
            <a:r>
              <a:rPr lang="ar-IQ" sz="2000" b="1" dirty="0" err="1"/>
              <a:t>ﻭﻛﻞ</a:t>
            </a:r>
            <a:r>
              <a:rPr lang="ar-IQ" sz="2000" b="1" dirty="0"/>
              <a:t> </a:t>
            </a:r>
            <a:r>
              <a:rPr lang="ar-IQ" sz="2000" b="1" dirty="0" err="1"/>
              <a:t>ﺗﺸﻜﻴﻞ</a:t>
            </a:r>
            <a:r>
              <a:rPr lang="ar-IQ" sz="2000" b="1" dirty="0"/>
              <a:t> </a:t>
            </a:r>
            <a:r>
              <a:rPr lang="ar-IQ" sz="2000" b="1" dirty="0" err="1"/>
              <a:t>ﻋﻠﻴﻪ</a:t>
            </a:r>
            <a:r>
              <a:rPr lang="ar-IQ" sz="2000" b="1" dirty="0"/>
              <a:t> </a:t>
            </a:r>
            <a:r>
              <a:rPr lang="ar-IQ" sz="2000" b="1" dirty="0" err="1"/>
              <a:t>ﺃﻥ</a:t>
            </a:r>
            <a:r>
              <a:rPr lang="ar-IQ" sz="2000" b="1" dirty="0"/>
              <a:t> </a:t>
            </a:r>
            <a:r>
              <a:rPr lang="ar-IQ" sz="2000" b="1" dirty="0" err="1"/>
              <a:t>ﻳﻮﺿﺢ</a:t>
            </a:r>
            <a:r>
              <a:rPr lang="ar-IQ" sz="2000" b="1" dirty="0"/>
              <a:t> </a:t>
            </a:r>
            <a:r>
              <a:rPr lang="ar-IQ" sz="2000" b="1" dirty="0" err="1"/>
              <a:t>ﻣﺎ</a:t>
            </a:r>
            <a:r>
              <a:rPr lang="ar-IQ" sz="2000" b="1" dirty="0"/>
              <a:t> </a:t>
            </a:r>
            <a:r>
              <a:rPr lang="ar-IQ" sz="2000" b="1" dirty="0" err="1"/>
              <a:t>ﻳﺤﺘﺎﺟﻪ</a:t>
            </a:r>
            <a:r>
              <a:rPr lang="ar-IQ" sz="2000" b="1" dirty="0"/>
              <a:t> ﻟﻠﺴﻨﺔ </a:t>
            </a:r>
            <a:r>
              <a:rPr lang="ar-IQ" sz="2000" b="1" dirty="0" err="1"/>
              <a:t>ﺍﻟﻘﺎﺩﻣﺔ</a:t>
            </a:r>
            <a:r>
              <a:rPr lang="ar-IQ" sz="2000" b="1" dirty="0"/>
              <a:t> </a:t>
            </a:r>
            <a:r>
              <a:rPr lang="ar-IQ" sz="2000" b="1" dirty="0" err="1"/>
              <a:t>ﻭﻓﻘﺎ</a:t>
            </a:r>
            <a:r>
              <a:rPr lang="ar-IQ" sz="2000" b="1" dirty="0"/>
              <a:t> </a:t>
            </a:r>
            <a:r>
              <a:rPr lang="ar-IQ" sz="2000" b="1" dirty="0" err="1"/>
              <a:t>ﻷﻫﺪﺍﻓﻪ</a:t>
            </a:r>
            <a:r>
              <a:rPr lang="ar-IQ" sz="2000" b="1" dirty="0"/>
              <a:t> </a:t>
            </a:r>
            <a:r>
              <a:rPr lang="ar-IQ" sz="2000" b="1" dirty="0" err="1"/>
              <a:t>ﻭﺑﺮﺍﻣﺠﻪ</a:t>
            </a:r>
            <a:r>
              <a:rPr lang="ar-IQ" sz="2000" b="1" dirty="0"/>
              <a:t> </a:t>
            </a:r>
            <a:r>
              <a:rPr lang="ar-IQ" sz="2000" b="1" dirty="0" err="1"/>
              <a:t>ﺍﻟﺘﻲ</a:t>
            </a:r>
            <a:r>
              <a:rPr lang="ar-IQ" sz="2000" b="1" dirty="0"/>
              <a:t> </a:t>
            </a:r>
            <a:r>
              <a:rPr lang="ar-IQ" sz="2000" b="1" dirty="0" err="1"/>
              <a:t>ﻳﻨﻮﻱ</a:t>
            </a:r>
            <a:r>
              <a:rPr lang="ar-IQ" sz="2000" b="1" dirty="0"/>
              <a:t> </a:t>
            </a:r>
            <a:r>
              <a:rPr lang="ar-IQ" sz="2000" b="1" dirty="0" err="1"/>
              <a:t>ﺗﺤﻘﻴﻘﻬﺎ</a:t>
            </a:r>
            <a:r>
              <a:rPr lang="ar-IQ" sz="2000" b="1" dirty="0"/>
              <a:t> </a:t>
            </a:r>
            <a:r>
              <a:rPr lang="ar-IQ" sz="2000" b="1" dirty="0" err="1"/>
              <a:t>ﺧﻼﻝ</a:t>
            </a:r>
            <a:r>
              <a:rPr lang="ar-IQ" sz="2000" b="1" dirty="0"/>
              <a:t> </a:t>
            </a:r>
            <a:r>
              <a:rPr lang="ar-IQ" sz="2000" b="1" dirty="0" err="1"/>
              <a:t>ﻓﺘﺮﺓ</a:t>
            </a:r>
            <a:r>
              <a:rPr lang="ar-IQ" sz="2000" b="1" dirty="0"/>
              <a:t> ﻻ </a:t>
            </a:r>
            <a:r>
              <a:rPr lang="ar-IQ" sz="2000" b="1" dirty="0" err="1"/>
              <a:t>ﺗﺘﻌﺪﻯ</a:t>
            </a:r>
            <a:r>
              <a:rPr lang="ar-IQ" sz="2000" b="1" dirty="0"/>
              <a:t> </a:t>
            </a:r>
            <a:r>
              <a:rPr lang="ar-IQ" sz="2000" b="1" dirty="0" err="1"/>
              <a:t>ﺷﻬـــــــﺮ</a:t>
            </a:r>
            <a:r>
              <a:rPr lang="ar-IQ" sz="2000" b="1" dirty="0"/>
              <a:t> </a:t>
            </a:r>
            <a:r>
              <a:rPr lang="ar-IQ" sz="2000" b="1" dirty="0" err="1"/>
              <a:t>ﺣﺰﻳﺮﺍﻥ</a:t>
            </a:r>
            <a:r>
              <a:rPr lang="ar-IQ" sz="2000" b="1" dirty="0"/>
              <a:t>.</a:t>
            </a:r>
            <a:endParaRPr lang="en-US" sz="2000" dirty="0"/>
          </a:p>
          <a:p>
            <a:pPr marL="0" indent="0" algn="just" rtl="1">
              <a:buNone/>
            </a:pPr>
            <a:r>
              <a:rPr lang="ar-IQ" sz="2000" b="1" dirty="0" err="1"/>
              <a:t>ﺛﺎﻟﺜﺎ</a:t>
            </a:r>
            <a:r>
              <a:rPr lang="ar-IQ" sz="2000" b="1" dirty="0"/>
              <a:t>: </a:t>
            </a:r>
            <a:r>
              <a:rPr lang="ar-IQ" sz="2000" b="1" dirty="0" err="1"/>
              <a:t>ﻣﺮﺣﻠﺔ</a:t>
            </a:r>
            <a:r>
              <a:rPr lang="ar-IQ" sz="2000" b="1" dirty="0"/>
              <a:t> </a:t>
            </a:r>
            <a:r>
              <a:rPr lang="ar-IQ" sz="2000" b="1" dirty="0" err="1"/>
              <a:t>ﻣﻨﺎﻗﺸﺘﻬﺎ</a:t>
            </a:r>
            <a:r>
              <a:rPr lang="ar-IQ" sz="2000" b="1" dirty="0"/>
              <a:t> </a:t>
            </a:r>
            <a:r>
              <a:rPr lang="ar-IQ" sz="2000" b="1" dirty="0" err="1"/>
              <a:t>ﻣﻦ</a:t>
            </a:r>
            <a:r>
              <a:rPr lang="ar-IQ" sz="2000" b="1" dirty="0"/>
              <a:t> </a:t>
            </a:r>
            <a:r>
              <a:rPr lang="ar-IQ" sz="2000" b="1" dirty="0" err="1"/>
              <a:t>ﻗﺒﻞ</a:t>
            </a:r>
            <a:r>
              <a:rPr lang="ar-IQ" sz="2000" b="1" dirty="0"/>
              <a:t> </a:t>
            </a:r>
            <a:r>
              <a:rPr lang="ar-IQ" sz="2000" b="1" dirty="0" err="1"/>
              <a:t>ﺍﻟﻮﺯﺍﺭﺍﺕ</a:t>
            </a:r>
            <a:r>
              <a:rPr lang="ar-IQ" sz="2000" b="1" dirty="0"/>
              <a:t> </a:t>
            </a:r>
            <a:r>
              <a:rPr lang="ar-IQ" sz="2000" b="1" dirty="0" err="1"/>
              <a:t>ﺍﻟﻤﻌﻨﻴﺔ</a:t>
            </a:r>
            <a:r>
              <a:rPr lang="ar-IQ" sz="2000" b="1" dirty="0"/>
              <a:t> </a:t>
            </a:r>
            <a:r>
              <a:rPr lang="ar-IQ" sz="2000" b="1" dirty="0" err="1"/>
              <a:t>ﺑﻌﺪ</a:t>
            </a:r>
            <a:r>
              <a:rPr lang="ar-IQ" sz="2000" b="1" dirty="0"/>
              <a:t> </a:t>
            </a:r>
            <a:r>
              <a:rPr lang="ar-IQ" sz="2000" b="1" dirty="0" err="1"/>
              <a:t>ﺗﺠﻤﻴﻌﻬﺎ</a:t>
            </a:r>
            <a:r>
              <a:rPr lang="ar-IQ" sz="2000" b="1" dirty="0"/>
              <a:t> </a:t>
            </a:r>
            <a:r>
              <a:rPr lang="ar-IQ" sz="2000" b="1" dirty="0" err="1"/>
              <a:t>ﻣﻦ</a:t>
            </a:r>
            <a:r>
              <a:rPr lang="ar-IQ" sz="2000" b="1" dirty="0"/>
              <a:t> </a:t>
            </a:r>
            <a:r>
              <a:rPr lang="ar-IQ" sz="2000" b="1" dirty="0" err="1"/>
              <a:t>ﺍﻟﺘﺸﻜﻴﻼﺕ</a:t>
            </a:r>
            <a:r>
              <a:rPr lang="ar-IQ" sz="2000" b="1" dirty="0"/>
              <a:t> </a:t>
            </a:r>
            <a:r>
              <a:rPr lang="ar-IQ" sz="2000" b="1" dirty="0" err="1"/>
              <a:t>ﻭﺍﻟﺪﻭﺍﺋﺮ</a:t>
            </a:r>
            <a:r>
              <a:rPr lang="ar-IQ" sz="2000" b="1" dirty="0"/>
              <a:t> </a:t>
            </a:r>
            <a:r>
              <a:rPr lang="ar-IQ" sz="2000" b="1" dirty="0" err="1"/>
              <a:t>ﺍﻟﻔﺮﻋﻴﺔ</a:t>
            </a:r>
            <a:r>
              <a:rPr lang="ar-IQ" sz="2000" b="1" dirty="0"/>
              <a:t> </a:t>
            </a:r>
            <a:r>
              <a:rPr lang="ar-IQ" sz="2000" b="1" dirty="0" err="1"/>
              <a:t>ﺣﻴﺚ</a:t>
            </a:r>
            <a:r>
              <a:rPr lang="ar-IQ" sz="2000" b="1" dirty="0"/>
              <a:t> </a:t>
            </a:r>
            <a:r>
              <a:rPr lang="ar-IQ" sz="2000" b="1" dirty="0" err="1"/>
              <a:t>ﺗﺸﻜﻞ</a:t>
            </a:r>
            <a:r>
              <a:rPr lang="ar-IQ" sz="2000" b="1" dirty="0"/>
              <a:t> </a:t>
            </a:r>
            <a:r>
              <a:rPr lang="ar-IQ" sz="2000" b="1" dirty="0" err="1"/>
              <a:t>ﻟﺠﻨﺔ</a:t>
            </a:r>
            <a:r>
              <a:rPr lang="ar-IQ" sz="2000" b="1" dirty="0"/>
              <a:t> </a:t>
            </a:r>
            <a:r>
              <a:rPr lang="ar-IQ" sz="2000" b="1" dirty="0" err="1"/>
              <a:t>ﻓـــﻲ</a:t>
            </a:r>
            <a:r>
              <a:rPr lang="ar-IQ" sz="2000" b="1" dirty="0"/>
              <a:t> </a:t>
            </a:r>
            <a:r>
              <a:rPr lang="ar-IQ" sz="2000" b="1" dirty="0" err="1"/>
              <a:t>ﻣﺮﻛﺰ</a:t>
            </a:r>
            <a:r>
              <a:rPr lang="ar-IQ" sz="2000" b="1" dirty="0"/>
              <a:t> ﺍﻟﻮﺯﺍﺭﺓ </a:t>
            </a:r>
            <a:r>
              <a:rPr lang="ar-IQ" sz="2000" b="1" dirty="0" err="1"/>
              <a:t>ﺃﻭ</a:t>
            </a:r>
            <a:r>
              <a:rPr lang="ar-IQ" sz="2000" b="1" dirty="0"/>
              <a:t> </a:t>
            </a:r>
            <a:r>
              <a:rPr lang="ar-IQ" sz="2000" b="1" dirty="0" err="1"/>
              <a:t>ﺍﻟﺪﻭﺍﺋﺮ</a:t>
            </a:r>
            <a:r>
              <a:rPr lang="ar-IQ" sz="2000" b="1" dirty="0"/>
              <a:t> </a:t>
            </a:r>
            <a:r>
              <a:rPr lang="ar-IQ" sz="2000" b="1" dirty="0" err="1"/>
              <a:t>ﺍﻟﺮﺋﻴﺴﻴﺔ</a:t>
            </a:r>
            <a:r>
              <a:rPr lang="ar-IQ" sz="2000" b="1" dirty="0"/>
              <a:t> </a:t>
            </a:r>
            <a:r>
              <a:rPr lang="ar-IQ" sz="2000" b="1" dirty="0" err="1"/>
              <a:t>ﻏﻴﺮ</a:t>
            </a:r>
            <a:r>
              <a:rPr lang="ar-IQ" sz="2000" b="1" dirty="0"/>
              <a:t> </a:t>
            </a:r>
            <a:r>
              <a:rPr lang="ar-IQ" sz="2000" b="1" dirty="0" err="1"/>
              <a:t>ﺍﻟﻤﺮﺗﺒﻄﺔ</a:t>
            </a:r>
            <a:r>
              <a:rPr lang="ar-IQ" sz="2000" b="1" dirty="0"/>
              <a:t> </a:t>
            </a:r>
            <a:r>
              <a:rPr lang="ar-IQ" sz="2000" b="1" dirty="0" err="1"/>
              <a:t>ﺑﻮﺯﺍﺭﺓ</a:t>
            </a:r>
            <a:r>
              <a:rPr lang="ar-IQ" sz="2000" b="1" dirty="0"/>
              <a:t> </a:t>
            </a:r>
            <a:r>
              <a:rPr lang="ar-IQ" sz="2000" b="1" dirty="0" err="1"/>
              <a:t>ﺗﺘﻮﻟﻰ</a:t>
            </a:r>
            <a:r>
              <a:rPr lang="ar-IQ" sz="2000" b="1" dirty="0"/>
              <a:t> </a:t>
            </a:r>
            <a:r>
              <a:rPr lang="ar-IQ" sz="2000" b="1" dirty="0" err="1"/>
              <a:t>ﻣﻨﺎﻗﺸﺔ</a:t>
            </a:r>
            <a:r>
              <a:rPr lang="ar-IQ" sz="2000" b="1" dirty="0"/>
              <a:t> </a:t>
            </a:r>
            <a:r>
              <a:rPr lang="ar-IQ" sz="2000" b="1" dirty="0" err="1"/>
              <a:t>ﺍﻟﺪﻭﺍﺋﺮ</a:t>
            </a:r>
            <a:r>
              <a:rPr lang="ar-IQ" sz="2000" b="1" dirty="0"/>
              <a:t> </a:t>
            </a:r>
            <a:r>
              <a:rPr lang="ar-IQ" sz="2000" b="1" dirty="0" err="1"/>
              <a:t>ﺍﻟﺘﺎﺑﻌﺔ</a:t>
            </a:r>
            <a:r>
              <a:rPr lang="ar-IQ" sz="2000" b="1" dirty="0"/>
              <a:t> </a:t>
            </a:r>
            <a:r>
              <a:rPr lang="ar-IQ" sz="2000" b="1" dirty="0" err="1"/>
              <a:t>ﻟﻬﺎ</a:t>
            </a:r>
            <a:r>
              <a:rPr lang="ar-IQ" sz="2000" b="1" dirty="0"/>
              <a:t> </a:t>
            </a:r>
            <a:r>
              <a:rPr lang="ar-IQ" sz="2000" b="1" dirty="0" err="1"/>
              <a:t>ﻋﻠﻰ</a:t>
            </a:r>
            <a:r>
              <a:rPr lang="ar-IQ" sz="2000" b="1" dirty="0"/>
              <a:t> </a:t>
            </a:r>
            <a:r>
              <a:rPr lang="ar-IQ" sz="2000" b="1" dirty="0" err="1"/>
              <a:t>ﻛﻞ</a:t>
            </a:r>
            <a:r>
              <a:rPr lang="ar-IQ" sz="2000" b="1" dirty="0"/>
              <a:t> </a:t>
            </a:r>
            <a:r>
              <a:rPr lang="ar-IQ" sz="2000" b="1" dirty="0" err="1"/>
              <a:t>ﺑﻨﺪ</a:t>
            </a:r>
            <a:r>
              <a:rPr lang="ar-IQ" sz="2000" b="1" dirty="0"/>
              <a:t> </a:t>
            </a:r>
            <a:r>
              <a:rPr lang="ar-IQ" sz="2000" b="1" dirty="0" err="1"/>
              <a:t>ﻣﻦ</a:t>
            </a:r>
            <a:r>
              <a:rPr lang="ar-IQ" sz="2000" b="1" dirty="0"/>
              <a:t> </a:t>
            </a:r>
            <a:r>
              <a:rPr lang="ar-IQ" sz="2000" b="1" dirty="0" err="1"/>
              <a:t>ﺑﻨﻮﺩ</a:t>
            </a:r>
            <a:r>
              <a:rPr lang="ar-IQ" sz="2000" b="1" dirty="0"/>
              <a:t> ﺍﻟﻤﻮﺍﺯﻧﺔ </a:t>
            </a:r>
            <a:r>
              <a:rPr lang="ar-IQ" sz="2000" b="1" dirty="0" err="1"/>
              <a:t>ﻭﻋﻠﻰ</a:t>
            </a:r>
            <a:r>
              <a:rPr lang="ar-IQ" sz="2000" b="1" dirty="0"/>
              <a:t> </a:t>
            </a:r>
            <a:r>
              <a:rPr lang="ar-IQ" sz="2000" b="1" dirty="0" err="1"/>
              <a:t>ﻛﻞ</a:t>
            </a:r>
            <a:r>
              <a:rPr lang="ar-IQ" sz="2000" b="1" dirty="0"/>
              <a:t> </a:t>
            </a:r>
            <a:r>
              <a:rPr lang="ar-IQ" sz="2000" b="1" dirty="0" err="1"/>
              <a:t>ﻣﺒﻠﻎ</a:t>
            </a:r>
            <a:r>
              <a:rPr lang="ar-IQ" sz="2000" b="1" dirty="0"/>
              <a:t> </a:t>
            </a:r>
            <a:r>
              <a:rPr lang="ar-IQ" sz="2000" b="1" dirty="0" err="1"/>
              <a:t>ﻭﻫﻮ</a:t>
            </a:r>
            <a:r>
              <a:rPr lang="ar-IQ" sz="2000" b="1" dirty="0"/>
              <a:t> </a:t>
            </a:r>
            <a:r>
              <a:rPr lang="ar-IQ" sz="2000" b="1" dirty="0" err="1"/>
              <a:t>ﻣﺎ</a:t>
            </a:r>
            <a:r>
              <a:rPr lang="ar-IQ" sz="2000" b="1" dirty="0"/>
              <a:t> </a:t>
            </a:r>
            <a:r>
              <a:rPr lang="ar-IQ" sz="2000" b="1" dirty="0" err="1"/>
              <a:t>ﻳﺘﻄﻠﺐ</a:t>
            </a:r>
            <a:r>
              <a:rPr lang="ar-IQ" sz="2000" b="1" dirty="0"/>
              <a:t> </a:t>
            </a:r>
            <a:r>
              <a:rPr lang="ar-IQ" sz="2000" b="1" dirty="0" err="1"/>
              <a:t>ﺃﻥ</a:t>
            </a:r>
            <a:r>
              <a:rPr lang="ar-IQ" sz="2000" b="1" dirty="0"/>
              <a:t> </a:t>
            </a:r>
            <a:r>
              <a:rPr lang="ar-IQ" sz="2000" b="1" dirty="0" err="1"/>
              <a:t>ﺗﻜﻮﻥ</a:t>
            </a:r>
            <a:r>
              <a:rPr lang="ar-IQ" sz="2000" b="1" dirty="0"/>
              <a:t> </a:t>
            </a:r>
            <a:r>
              <a:rPr lang="ar-IQ" sz="2000" b="1" dirty="0" err="1"/>
              <a:t>ﺍﻟﺪﻭﺍﺋﺮ</a:t>
            </a:r>
            <a:r>
              <a:rPr lang="ar-IQ" sz="2000" b="1" dirty="0"/>
              <a:t> </a:t>
            </a:r>
            <a:r>
              <a:rPr lang="ar-IQ" sz="2000" b="1" dirty="0" err="1"/>
              <a:t>ﻋﻠﻰ</a:t>
            </a:r>
            <a:r>
              <a:rPr lang="ar-IQ" sz="2000" b="1" dirty="0"/>
              <a:t> </a:t>
            </a:r>
            <a:r>
              <a:rPr lang="ar-IQ" sz="2000" b="1" dirty="0" err="1"/>
              <a:t>ﻋﻠﻢ</a:t>
            </a:r>
            <a:r>
              <a:rPr lang="ar-IQ" sz="2000" b="1" dirty="0"/>
              <a:t> </a:t>
            </a:r>
            <a:r>
              <a:rPr lang="ar-IQ" sz="2000" b="1" dirty="0" err="1"/>
              <a:t>ﺑﻤﺎ</a:t>
            </a:r>
            <a:r>
              <a:rPr lang="ar-IQ" sz="2000" b="1" dirty="0"/>
              <a:t> </a:t>
            </a:r>
            <a:r>
              <a:rPr lang="ar-IQ" sz="2000" b="1" dirty="0" err="1"/>
              <a:t>ﺧﻄﻄﺖ</a:t>
            </a:r>
            <a:r>
              <a:rPr lang="ar-IQ" sz="2000" b="1" dirty="0"/>
              <a:t> </a:t>
            </a:r>
            <a:r>
              <a:rPr lang="ar-IQ" sz="2000" b="1" dirty="0" err="1"/>
              <a:t>ﻟﻪ</a:t>
            </a:r>
            <a:r>
              <a:rPr lang="ar-IQ" sz="2000" b="1" dirty="0"/>
              <a:t> </a:t>
            </a:r>
            <a:r>
              <a:rPr lang="ar-IQ" sz="2000" b="1" dirty="0" err="1"/>
              <a:t>ﻭﺑﻌﺪ</a:t>
            </a:r>
            <a:r>
              <a:rPr lang="ar-IQ" sz="2000" b="1" dirty="0"/>
              <a:t> </a:t>
            </a:r>
            <a:r>
              <a:rPr lang="ar-IQ" sz="2000" b="1" dirty="0" err="1"/>
              <a:t>ﺍﻟﻨﻘﺎﺷﺎﺕ</a:t>
            </a:r>
            <a:r>
              <a:rPr lang="ar-IQ" sz="2000" b="1" dirty="0"/>
              <a:t> </a:t>
            </a:r>
            <a:r>
              <a:rPr lang="ar-IQ" sz="2000" b="1" dirty="0" err="1"/>
              <a:t>ﻳﺘﻢ</a:t>
            </a:r>
            <a:r>
              <a:rPr lang="ar-IQ" sz="2000" b="1" dirty="0"/>
              <a:t> </a:t>
            </a:r>
            <a:r>
              <a:rPr lang="ar-IQ" sz="2000" b="1" dirty="0" err="1"/>
              <a:t>ﺍﻻﺗﻔـــــﺎﻕ</a:t>
            </a:r>
            <a:r>
              <a:rPr lang="ar-IQ" sz="2000" b="1" dirty="0"/>
              <a:t> </a:t>
            </a:r>
            <a:r>
              <a:rPr lang="ar-IQ" sz="2000" b="1" dirty="0" err="1"/>
              <a:t>ﻋﻠﻰ</a:t>
            </a:r>
            <a:r>
              <a:rPr lang="ar-IQ" sz="2000" b="1" dirty="0"/>
              <a:t> </a:t>
            </a:r>
            <a:r>
              <a:rPr lang="ar-IQ" sz="2000" b="1" dirty="0" err="1"/>
              <a:t>ﺻﻴﻐﺔ</a:t>
            </a:r>
            <a:r>
              <a:rPr lang="ar-IQ" sz="2000" b="1" dirty="0"/>
              <a:t> </a:t>
            </a:r>
            <a:r>
              <a:rPr lang="ar-IQ" sz="2000" b="1" dirty="0" err="1"/>
              <a:t>ﻧﻬﺎﺋﻴﺔ</a:t>
            </a:r>
            <a:r>
              <a:rPr lang="ar-IQ" sz="2000" b="1" dirty="0"/>
              <a:t> </a:t>
            </a:r>
            <a:r>
              <a:rPr lang="ar-IQ" sz="2000" b="1" dirty="0" err="1"/>
              <a:t>ﻟﻤﻮﺍﺯﻧﺔ</a:t>
            </a:r>
            <a:r>
              <a:rPr lang="ar-IQ" sz="2000" b="1" dirty="0"/>
              <a:t> ﺍﻟﻮﺯﺍﺭﺓ </a:t>
            </a:r>
            <a:r>
              <a:rPr lang="ar-IQ" sz="2000" b="1" dirty="0" err="1"/>
              <a:t>ﺃﻭ</a:t>
            </a:r>
            <a:r>
              <a:rPr lang="ar-IQ" sz="2000" b="1" dirty="0"/>
              <a:t> </a:t>
            </a:r>
            <a:r>
              <a:rPr lang="ar-IQ" sz="2000" b="1" dirty="0" err="1"/>
              <a:t>ﺍﻟﺪﺍﺋﺮﺓ</a:t>
            </a:r>
            <a:r>
              <a:rPr lang="ar-IQ" sz="2000" b="1" dirty="0"/>
              <a:t> </a:t>
            </a:r>
            <a:r>
              <a:rPr lang="ar-IQ" sz="2000" b="1" dirty="0" err="1"/>
              <a:t>ﺍﻟﺮﺋﻴﺴﻴﺔ</a:t>
            </a:r>
            <a:r>
              <a:rPr lang="ar-IQ" sz="2000" b="1" dirty="0"/>
              <a:t> </a:t>
            </a:r>
            <a:r>
              <a:rPr lang="ar-IQ" sz="2000" b="1" dirty="0" err="1"/>
              <a:t>ﻭﺗﺸﻜﻴﻼﺗﻬﺎ</a:t>
            </a:r>
            <a:r>
              <a:rPr lang="ar-IQ" sz="2000" b="1" dirty="0"/>
              <a:t> </a:t>
            </a:r>
            <a:r>
              <a:rPr lang="ar-IQ" sz="2000" b="1" dirty="0" err="1"/>
              <a:t>ﺛﻢ</a:t>
            </a:r>
            <a:r>
              <a:rPr lang="ar-IQ" sz="2000" b="1" dirty="0"/>
              <a:t> </a:t>
            </a:r>
            <a:r>
              <a:rPr lang="ar-IQ" sz="2000" b="1" dirty="0" err="1"/>
              <a:t>ﺗﻘﺪﻡ</a:t>
            </a:r>
            <a:r>
              <a:rPr lang="ar-IQ" sz="2000" b="1" dirty="0"/>
              <a:t> </a:t>
            </a:r>
            <a:r>
              <a:rPr lang="ar-IQ" sz="2000" b="1" dirty="0" err="1"/>
              <a:t>ﺇﻟﻰ</a:t>
            </a:r>
            <a:r>
              <a:rPr lang="ar-IQ" sz="2000" b="1" dirty="0"/>
              <a:t> </a:t>
            </a:r>
            <a:r>
              <a:rPr lang="ar-IQ" sz="2000" b="1" dirty="0" err="1"/>
              <a:t>ﻭﺯﺍﺭﺗﻲ</a:t>
            </a:r>
            <a:r>
              <a:rPr lang="ar-IQ" sz="2000" b="1" dirty="0"/>
              <a:t> </a:t>
            </a:r>
            <a:r>
              <a:rPr lang="ar-IQ" sz="2000" b="1" dirty="0" err="1"/>
              <a:t>ﺍﻟﻤﺎﻟﻴﺔ</a:t>
            </a:r>
            <a:r>
              <a:rPr lang="ar-IQ" sz="2000" b="1" dirty="0"/>
              <a:t> </a:t>
            </a:r>
            <a:r>
              <a:rPr lang="ar-IQ" sz="2000" b="1" dirty="0" err="1"/>
              <a:t>ﻭﺍﻟﺘﺨﻄـــــــــــﻴﻂ</a:t>
            </a:r>
            <a:r>
              <a:rPr lang="ar-IQ" sz="2000" b="1" dirty="0"/>
              <a:t> </a:t>
            </a:r>
            <a:r>
              <a:rPr lang="ar-IQ" sz="2000" b="1" dirty="0" err="1"/>
              <a:t>ﺑﺤﺴﺐ</a:t>
            </a:r>
            <a:r>
              <a:rPr lang="ar-IQ" sz="2000" b="1" dirty="0"/>
              <a:t> </a:t>
            </a:r>
            <a:r>
              <a:rPr lang="ar-IQ" sz="2000" b="1" dirty="0" err="1"/>
              <a:t>ﻧﻮﻉ</a:t>
            </a:r>
            <a:r>
              <a:rPr lang="ar-IQ" sz="2000" b="1" dirty="0"/>
              <a:t> ﺍﻟﻤﻮﺍﺯﻧﺔ </a:t>
            </a:r>
            <a:r>
              <a:rPr lang="ar-IQ" sz="2000" b="1" dirty="0" err="1"/>
              <a:t>ﺧﻼﻝ</a:t>
            </a:r>
            <a:r>
              <a:rPr lang="ar-IQ" sz="2000" b="1" dirty="0"/>
              <a:t> </a:t>
            </a:r>
            <a:r>
              <a:rPr lang="ar-IQ" sz="2000" b="1" dirty="0" err="1"/>
              <a:t>ﺷﻬﺮ</a:t>
            </a:r>
            <a:r>
              <a:rPr lang="ar-IQ" sz="2000" b="1" dirty="0"/>
              <a:t> </a:t>
            </a:r>
            <a:r>
              <a:rPr lang="ar-IQ" sz="2000" b="1" dirty="0" err="1"/>
              <a:t>ﺗﻤﻮﺯ</a:t>
            </a:r>
            <a:r>
              <a:rPr lang="ar-IQ" sz="2000" b="1" dirty="0"/>
              <a:t>.</a:t>
            </a:r>
            <a:endParaRPr lang="en-US" sz="2000" dirty="0"/>
          </a:p>
          <a:p>
            <a:pPr marL="0" indent="0" algn="just" rtl="1">
              <a:buNone/>
            </a:pPr>
            <a:r>
              <a:rPr lang="ar-IQ" sz="2000" b="1" dirty="0" err="1"/>
              <a:t>ﺭﺍﺑﻌﺎ</a:t>
            </a:r>
            <a:r>
              <a:rPr lang="ar-IQ" sz="2000" b="1" dirty="0"/>
              <a:t>: </a:t>
            </a:r>
            <a:r>
              <a:rPr lang="ar-IQ" sz="2000" b="1" dirty="0" err="1"/>
              <a:t>ﻣﺮﺣﻠﺔ</a:t>
            </a:r>
            <a:r>
              <a:rPr lang="ar-IQ" sz="2000" b="1" dirty="0"/>
              <a:t> </a:t>
            </a:r>
            <a:r>
              <a:rPr lang="ar-IQ" sz="2000" b="1" dirty="0" err="1"/>
              <a:t>ﺍﻟﻤﻨﺎﻗﺸﺔ</a:t>
            </a:r>
            <a:r>
              <a:rPr lang="ar-IQ" sz="2000" b="1" dirty="0"/>
              <a:t> </a:t>
            </a:r>
            <a:r>
              <a:rPr lang="ar-IQ" sz="2000" b="1" dirty="0" err="1"/>
              <a:t>ﻓﻲ</a:t>
            </a:r>
            <a:r>
              <a:rPr lang="ar-IQ" sz="2000" b="1" dirty="0"/>
              <a:t> </a:t>
            </a:r>
            <a:r>
              <a:rPr lang="ar-IQ" sz="2000" b="1" dirty="0" err="1"/>
              <a:t>ﻭﺯﺍﺭﺓ</a:t>
            </a:r>
            <a:r>
              <a:rPr lang="ar-IQ" sz="2000" b="1" dirty="0"/>
              <a:t> </a:t>
            </a:r>
            <a:r>
              <a:rPr lang="ar-IQ" sz="2000" b="1" dirty="0" err="1"/>
              <a:t>ﺍﻟﻤﺎﻟﻴﺔ</a:t>
            </a:r>
            <a:r>
              <a:rPr lang="ar-IQ" sz="2000" b="1" dirty="0"/>
              <a:t>: </a:t>
            </a:r>
            <a:r>
              <a:rPr lang="ar-IQ" sz="2000" b="1" dirty="0" err="1"/>
              <a:t>ﺗﺘﻮﻟﻰ</a:t>
            </a:r>
            <a:r>
              <a:rPr lang="ar-IQ" sz="2000" b="1" dirty="0"/>
              <a:t> </a:t>
            </a:r>
            <a:r>
              <a:rPr lang="ar-IQ" sz="2000" b="1" dirty="0" err="1"/>
              <a:t>ﻭﺯﺍﺭﺓ</a:t>
            </a:r>
            <a:r>
              <a:rPr lang="ar-IQ" sz="2000" b="1" dirty="0"/>
              <a:t> </a:t>
            </a:r>
            <a:r>
              <a:rPr lang="ar-IQ" sz="2000" b="1" dirty="0" err="1"/>
              <a:t>ﺍﻟﻤﺎﻟﻴﺔ</a:t>
            </a:r>
            <a:r>
              <a:rPr lang="ar-IQ" sz="2000" b="1" dirty="0"/>
              <a:t> </a:t>
            </a:r>
            <a:r>
              <a:rPr lang="ar-IQ" sz="2000" b="1" dirty="0" err="1"/>
              <a:t>ﺗﺸﻜﻴﻞ</a:t>
            </a:r>
            <a:r>
              <a:rPr lang="ar-IQ" sz="2000" b="1" dirty="0"/>
              <a:t> </a:t>
            </a:r>
            <a:r>
              <a:rPr lang="ar-IQ" sz="2000" b="1" dirty="0" err="1"/>
              <a:t>ﻟﺠﺎﻥ</a:t>
            </a:r>
            <a:r>
              <a:rPr lang="ar-IQ" sz="2000" b="1" dirty="0"/>
              <a:t> </a:t>
            </a:r>
            <a:r>
              <a:rPr lang="ar-IQ" sz="2000" b="1" dirty="0" err="1"/>
              <a:t>ﻣﺘﺨﺼﺼﺔ</a:t>
            </a:r>
            <a:r>
              <a:rPr lang="ar-IQ" sz="2000" b="1" dirty="0"/>
              <a:t> </a:t>
            </a:r>
            <a:r>
              <a:rPr lang="ar-IQ" sz="2000" b="1" dirty="0" err="1"/>
              <a:t>ﻟﻤﻨﺎﻗﺸﺔ</a:t>
            </a:r>
            <a:r>
              <a:rPr lang="ar-IQ" sz="2000" b="1" dirty="0"/>
              <a:t> </a:t>
            </a:r>
            <a:r>
              <a:rPr lang="ar-IQ" sz="2000" b="1" dirty="0" err="1"/>
              <a:t>ﺩﻭﺍﺋﺮ</a:t>
            </a:r>
            <a:r>
              <a:rPr lang="ar-IQ" sz="2000" b="1" dirty="0"/>
              <a:t> </a:t>
            </a:r>
            <a:r>
              <a:rPr lang="ar-IQ" sz="2000" b="1" dirty="0" err="1"/>
              <a:t>ﺍﻟﺪﻭﻟﺔ</a:t>
            </a:r>
            <a:r>
              <a:rPr lang="ar-IQ" sz="2000" b="1" dirty="0"/>
              <a:t> </a:t>
            </a:r>
            <a:r>
              <a:rPr lang="ar-IQ" sz="2000" b="1" dirty="0" err="1"/>
              <a:t>ﺍﻟﺘﻲ</a:t>
            </a:r>
            <a:r>
              <a:rPr lang="ar-IQ" sz="2000" b="1" dirty="0"/>
              <a:t> </a:t>
            </a:r>
            <a:r>
              <a:rPr lang="ar-IQ" sz="2000" b="1" dirty="0" err="1"/>
              <a:t>ﻟﻬﺎ</a:t>
            </a:r>
            <a:r>
              <a:rPr lang="ar-IQ" sz="2000" b="1" dirty="0"/>
              <a:t> </a:t>
            </a:r>
            <a:r>
              <a:rPr lang="ar-IQ" sz="2000" b="1" dirty="0" err="1"/>
              <a:t>ﻣﻮﻗﻊ</a:t>
            </a:r>
            <a:r>
              <a:rPr lang="ar-IQ" sz="2000" b="1" dirty="0"/>
              <a:t> </a:t>
            </a:r>
            <a:r>
              <a:rPr lang="ar-IQ" sz="2000" b="1" dirty="0" err="1"/>
              <a:t>ﺿﻤــﻦ</a:t>
            </a:r>
            <a:r>
              <a:rPr lang="ar-IQ" sz="2000" b="1" dirty="0"/>
              <a:t> ﺍﻟﻤﻮﺍﺯﻧﺔ </a:t>
            </a:r>
            <a:r>
              <a:rPr lang="ar-IQ" sz="2000" b="1" dirty="0" err="1"/>
              <a:t>ﻭﺫﻟﻚ</a:t>
            </a:r>
            <a:r>
              <a:rPr lang="ar-IQ" sz="2000" b="1" dirty="0"/>
              <a:t> </a:t>
            </a:r>
            <a:r>
              <a:rPr lang="ar-IQ" sz="2000" b="1" dirty="0" err="1"/>
              <a:t>ﺑﺈﻋﺪﺍﺩ</a:t>
            </a:r>
            <a:r>
              <a:rPr lang="ar-IQ" sz="2000" b="1" dirty="0"/>
              <a:t> </a:t>
            </a:r>
            <a:r>
              <a:rPr lang="ar-IQ" sz="2000" b="1" dirty="0" err="1"/>
              <a:t>ﺟﺪﻭﻝ</a:t>
            </a:r>
            <a:r>
              <a:rPr lang="ar-IQ" sz="2000" b="1" dirty="0"/>
              <a:t> </a:t>
            </a:r>
            <a:r>
              <a:rPr lang="ar-IQ" sz="2000" b="1" dirty="0" err="1"/>
              <a:t>ﺯﻣﻨﻲ</a:t>
            </a:r>
            <a:r>
              <a:rPr lang="ar-IQ" sz="2000" b="1" dirty="0"/>
              <a:t> </a:t>
            </a:r>
            <a:r>
              <a:rPr lang="ar-IQ" sz="2000" b="1" dirty="0" err="1"/>
              <a:t>ﻳﺘﻀﻤﻦ</a:t>
            </a:r>
            <a:r>
              <a:rPr lang="ar-IQ" sz="2000" b="1" dirty="0"/>
              <a:t> </a:t>
            </a:r>
            <a:r>
              <a:rPr lang="ar-IQ" sz="2000" b="1" dirty="0" err="1"/>
              <a:t>ﺗﺎﺭﻳﺦ</a:t>
            </a:r>
            <a:r>
              <a:rPr lang="ar-IQ" sz="2000" b="1" dirty="0"/>
              <a:t> </a:t>
            </a:r>
            <a:r>
              <a:rPr lang="ar-IQ" sz="2000" b="1" dirty="0" err="1"/>
              <a:t>ﺍﻟﻤﻨﺎﻗﺸﺔ</a:t>
            </a:r>
            <a:r>
              <a:rPr lang="ar-IQ" sz="2000" b="1" dirty="0"/>
              <a:t> </a:t>
            </a:r>
            <a:r>
              <a:rPr lang="ar-IQ" sz="2000" b="1" dirty="0" err="1"/>
              <a:t>ﻟﻜﻞ</a:t>
            </a:r>
            <a:r>
              <a:rPr lang="ar-IQ" sz="2000" b="1" dirty="0"/>
              <a:t> </a:t>
            </a:r>
            <a:r>
              <a:rPr lang="ar-IQ" sz="2000" b="1" dirty="0" err="1"/>
              <a:t>ﻭﺯﺍﺭﺓ</a:t>
            </a:r>
            <a:r>
              <a:rPr lang="ar-IQ" sz="2000" b="1" dirty="0"/>
              <a:t> </a:t>
            </a:r>
            <a:r>
              <a:rPr lang="ar-IQ" sz="2000" b="1" dirty="0" err="1"/>
              <a:t>ﺃﻭ</a:t>
            </a:r>
            <a:r>
              <a:rPr lang="ar-IQ" sz="2000" b="1" dirty="0"/>
              <a:t> </a:t>
            </a:r>
            <a:r>
              <a:rPr lang="ar-IQ" sz="2000" b="1" dirty="0" err="1"/>
              <a:t>ﺩﺍﺋﺮﺓ</a:t>
            </a:r>
            <a:r>
              <a:rPr lang="ar-IQ" sz="2000" b="1" dirty="0"/>
              <a:t> </a:t>
            </a:r>
            <a:r>
              <a:rPr lang="ar-IQ" sz="2000" b="1" dirty="0" err="1"/>
              <a:t>ﺭﺋﻴﺴﻴﺔ</a:t>
            </a:r>
            <a:r>
              <a:rPr lang="ar-IQ" sz="2000" b="1" dirty="0"/>
              <a:t> </a:t>
            </a:r>
            <a:r>
              <a:rPr lang="ar-IQ" sz="2000" b="1" dirty="0" err="1"/>
              <a:t>ﻭﻋﻠــــﻰ</a:t>
            </a:r>
            <a:r>
              <a:rPr lang="ar-IQ" sz="2000" b="1" dirty="0"/>
              <a:t> </a:t>
            </a:r>
            <a:r>
              <a:rPr lang="ar-IQ" sz="2000" b="1" dirty="0" err="1"/>
              <a:t>ﺷﻜﻞ</a:t>
            </a:r>
            <a:r>
              <a:rPr lang="ar-IQ" sz="2000" b="1" dirty="0"/>
              <a:t> </a:t>
            </a:r>
            <a:r>
              <a:rPr lang="ar-IQ" sz="2000" b="1" dirty="0" err="1"/>
              <a:t>ﻣﺠﺎﻣﻴـــــــــــــــــﻊ</a:t>
            </a:r>
            <a:r>
              <a:rPr lang="ar-IQ" sz="2000" b="1" dirty="0"/>
              <a:t> </a:t>
            </a:r>
            <a:r>
              <a:rPr lang="ar-IQ" sz="2000" b="1" dirty="0" err="1"/>
              <a:t>ﻣﺤــــــﺪﺩﺓ</a:t>
            </a:r>
            <a:r>
              <a:rPr lang="ar-IQ" sz="2000" b="1" dirty="0"/>
              <a:t> </a:t>
            </a:r>
            <a:r>
              <a:rPr lang="ar-IQ" sz="2000" b="1" dirty="0" err="1"/>
              <a:t>ﻭﺗﻮﺍﺭﻳﺦ</a:t>
            </a:r>
            <a:r>
              <a:rPr lang="ar-IQ" sz="2000" b="1" dirty="0"/>
              <a:t> </a:t>
            </a:r>
            <a:r>
              <a:rPr lang="ar-IQ" sz="2000" b="1" dirty="0" err="1"/>
              <a:t>ﻣﺤﺪﺩﺓ</a:t>
            </a:r>
            <a:r>
              <a:rPr lang="ar-IQ" sz="2000" b="1" dirty="0"/>
              <a:t>، </a:t>
            </a:r>
            <a:r>
              <a:rPr lang="ar-IQ" sz="2000" b="1" dirty="0" err="1"/>
              <a:t>ﻭﻛﺬﻟﻚ</a:t>
            </a:r>
            <a:r>
              <a:rPr lang="ar-IQ" sz="2000" b="1" dirty="0"/>
              <a:t> </a:t>
            </a:r>
            <a:r>
              <a:rPr lang="ar-IQ" sz="2000" b="1" dirty="0" err="1"/>
              <a:t>ﺍﻟﺤﺎﻝ</a:t>
            </a:r>
            <a:r>
              <a:rPr lang="ar-IQ" sz="2000" b="1" dirty="0"/>
              <a:t> </a:t>
            </a:r>
            <a:r>
              <a:rPr lang="ar-IQ" sz="2000" b="1" dirty="0" err="1"/>
              <a:t>ﻣﻊ</a:t>
            </a:r>
            <a:r>
              <a:rPr lang="ar-IQ" sz="2000" b="1" dirty="0"/>
              <a:t> </a:t>
            </a:r>
            <a:r>
              <a:rPr lang="ar-IQ" sz="2000" b="1" dirty="0" err="1"/>
              <a:t>ﻭﺯﺍﺭﺓ</a:t>
            </a:r>
            <a:r>
              <a:rPr lang="ar-IQ" sz="2000" b="1" dirty="0"/>
              <a:t> </a:t>
            </a:r>
            <a:r>
              <a:rPr lang="ar-IQ" sz="2000" b="1" dirty="0" err="1"/>
              <a:t>ﺍﻟﺘﺨﻄﻴﻂ</a:t>
            </a:r>
            <a:r>
              <a:rPr lang="ar-IQ" sz="2000" b="1" dirty="0"/>
              <a:t>  </a:t>
            </a:r>
            <a:r>
              <a:rPr lang="ar-IQ" sz="2000" b="1" dirty="0" err="1"/>
              <a:t>ﻓﻴﻤﺎ</a:t>
            </a:r>
            <a:r>
              <a:rPr lang="ar-IQ" sz="2000" b="1" dirty="0"/>
              <a:t> </a:t>
            </a:r>
            <a:r>
              <a:rPr lang="ar-IQ" sz="2000" b="1" dirty="0" err="1"/>
              <a:t>ﻳﺨـﺺ</a:t>
            </a:r>
            <a:r>
              <a:rPr lang="ar-IQ" sz="2000" b="1" dirty="0"/>
              <a:t> </a:t>
            </a:r>
            <a:r>
              <a:rPr lang="ar-IQ" sz="2000" b="1" dirty="0" err="1"/>
              <a:t>ﺍﻟﻤﺸﺎﺭﻳﻊ</a:t>
            </a:r>
            <a:r>
              <a:rPr lang="ar-IQ" sz="2000" b="1" dirty="0"/>
              <a:t> </a:t>
            </a:r>
            <a:r>
              <a:rPr lang="ar-IQ" sz="2000" b="1" dirty="0" err="1"/>
              <a:t>ﺍﻹﺳﺘﺜﻤﺎﺭﻳﺔ</a:t>
            </a:r>
            <a:r>
              <a:rPr lang="ar-IQ" sz="2000" b="1" dirty="0"/>
              <a:t> </a:t>
            </a:r>
            <a:r>
              <a:rPr lang="ar-IQ" sz="2000" b="1" dirty="0" err="1"/>
              <a:t>ﻭﻳﺠﺐ</a:t>
            </a:r>
            <a:r>
              <a:rPr lang="ar-IQ" sz="2000" b="1" dirty="0"/>
              <a:t> </a:t>
            </a:r>
            <a:r>
              <a:rPr lang="ar-IQ" sz="2000" b="1" dirty="0" err="1"/>
              <a:t>ﺃﻥ</a:t>
            </a:r>
            <a:r>
              <a:rPr lang="ar-IQ" sz="2000" b="1" dirty="0"/>
              <a:t> </a:t>
            </a:r>
            <a:r>
              <a:rPr lang="ar-IQ" sz="2000" b="1" dirty="0" err="1"/>
              <a:t>ﺗﻨﺘﻬﻲ</a:t>
            </a:r>
            <a:r>
              <a:rPr lang="ar-IQ" sz="2000" b="1" dirty="0"/>
              <a:t> </a:t>
            </a:r>
            <a:r>
              <a:rPr lang="ar-IQ" sz="2000" b="1" dirty="0" err="1"/>
              <a:t>ﺗﻠﻚ</a:t>
            </a:r>
            <a:r>
              <a:rPr lang="ar-IQ" sz="2000" b="1" dirty="0"/>
              <a:t> </a:t>
            </a:r>
            <a:r>
              <a:rPr lang="ar-IQ" sz="2000" b="1" dirty="0" err="1"/>
              <a:t>ﺍﻟﻤﻨﺎﻗﺸﺎﺕ</a:t>
            </a:r>
            <a:r>
              <a:rPr lang="ar-IQ" sz="2000" b="1" dirty="0"/>
              <a:t> </a:t>
            </a:r>
            <a:r>
              <a:rPr lang="ar-IQ" sz="2000" b="1" dirty="0" err="1"/>
              <a:t>ﺧﻼﻝ</a:t>
            </a:r>
            <a:r>
              <a:rPr lang="ar-IQ" sz="2000" b="1" dirty="0"/>
              <a:t> </a:t>
            </a:r>
            <a:r>
              <a:rPr lang="ar-IQ" sz="2000" b="1" dirty="0" err="1"/>
              <a:t>ﺷﻬﺮ</a:t>
            </a:r>
            <a:r>
              <a:rPr lang="ar-IQ" sz="2000" b="1" dirty="0"/>
              <a:t> </a:t>
            </a:r>
            <a:r>
              <a:rPr lang="ar-IQ" sz="2000" b="1" dirty="0" err="1"/>
              <a:t>ﺁﺏ</a:t>
            </a:r>
            <a:r>
              <a:rPr lang="ar-IQ" sz="2000" b="1" dirty="0"/>
              <a:t> </a:t>
            </a:r>
            <a:r>
              <a:rPr lang="ar-IQ" sz="2000" b="1" dirty="0" err="1"/>
              <a:t>ﺗﻘﺪﻡ</a:t>
            </a:r>
            <a:r>
              <a:rPr lang="ar-IQ" sz="2000" b="1" dirty="0"/>
              <a:t> </a:t>
            </a:r>
            <a:r>
              <a:rPr lang="ar-IQ" sz="2000" b="1" dirty="0" err="1"/>
              <a:t>ﺑﻌﺪﻫﺎ</a:t>
            </a:r>
            <a:r>
              <a:rPr lang="ar-IQ" sz="2000" b="1" dirty="0"/>
              <a:t> </a:t>
            </a:r>
            <a:r>
              <a:rPr lang="ar-IQ" sz="2000" b="1" dirty="0" err="1"/>
              <a:t>ﺇﻟﻰ</a:t>
            </a:r>
            <a:r>
              <a:rPr lang="ar-IQ" sz="2000" b="1" dirty="0"/>
              <a:t> </a:t>
            </a:r>
            <a:r>
              <a:rPr lang="ar-IQ" sz="2000" b="1" dirty="0" err="1"/>
              <a:t>ﻣﺠﻠﺲ</a:t>
            </a:r>
            <a:r>
              <a:rPr lang="ar-IQ" sz="2000" b="1" dirty="0"/>
              <a:t> </a:t>
            </a:r>
            <a:r>
              <a:rPr lang="ar-IQ" sz="2000" b="1" dirty="0" err="1"/>
              <a:t>ﺍﻟﻮﺯﺭﺍء</a:t>
            </a:r>
            <a:r>
              <a:rPr lang="ar-IQ" sz="2000" b="1" dirty="0"/>
              <a:t> </a:t>
            </a:r>
            <a:r>
              <a:rPr lang="ar-IQ" sz="2000" b="1" dirty="0" err="1"/>
              <a:t>ﻣﻄﻠﻊ</a:t>
            </a:r>
            <a:r>
              <a:rPr lang="ar-IQ" sz="2000" b="1" dirty="0"/>
              <a:t> </a:t>
            </a:r>
            <a:r>
              <a:rPr lang="ar-IQ" sz="2000" b="1" dirty="0" err="1"/>
              <a:t>ﺷﻬﺮ</a:t>
            </a:r>
            <a:r>
              <a:rPr lang="ar-IQ" sz="2000" b="1" dirty="0"/>
              <a:t> </a:t>
            </a:r>
            <a:r>
              <a:rPr lang="ar-IQ" sz="2000" b="1" dirty="0" err="1"/>
              <a:t>ﺍﻳﻠﻮﻝ</a:t>
            </a:r>
            <a:r>
              <a:rPr lang="ar-IQ" sz="2000" b="1" dirty="0" smtClean="0"/>
              <a:t>.</a:t>
            </a:r>
            <a:endParaRPr lang="ar-IQ" sz="2000" dirty="0"/>
          </a:p>
        </p:txBody>
      </p:sp>
    </p:spTree>
    <p:extLst>
      <p:ext uri="{BB962C8B-B14F-4D97-AF65-F5344CB8AC3E}">
        <p14:creationId xmlns:p14="http://schemas.microsoft.com/office/powerpoint/2010/main" val="18337158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9516"/>
            <a:ext cx="8229600" cy="414180"/>
          </a:xfrm>
        </p:spPr>
        <p:txBody>
          <a:bodyPr>
            <a:noAutofit/>
          </a:bodyPr>
          <a:lstStyle/>
          <a:p>
            <a:endParaRPr lang="en-US" sz="3600" u="sng" dirty="0"/>
          </a:p>
        </p:txBody>
      </p:sp>
      <p:sp>
        <p:nvSpPr>
          <p:cNvPr id="3" name="عنصر نائب للمحتوى 2"/>
          <p:cNvSpPr>
            <a:spLocks noGrp="1"/>
          </p:cNvSpPr>
          <p:nvPr>
            <p:ph idx="1"/>
          </p:nvPr>
        </p:nvSpPr>
        <p:spPr>
          <a:xfrm>
            <a:off x="457200" y="764704"/>
            <a:ext cx="8229600" cy="5760640"/>
          </a:xfrm>
        </p:spPr>
        <p:txBody>
          <a:bodyPr>
            <a:normAutofit/>
          </a:bodyPr>
          <a:lstStyle/>
          <a:p>
            <a:pPr marL="0" indent="0" algn="just" rtl="1">
              <a:buNone/>
            </a:pPr>
            <a:r>
              <a:rPr lang="ar-IQ" sz="2000" b="1" dirty="0" err="1" smtClean="0"/>
              <a:t>ﺧﺎﻣﺴﺎ</a:t>
            </a:r>
            <a:r>
              <a:rPr lang="ar-IQ" sz="2000" b="1" dirty="0"/>
              <a:t>: </a:t>
            </a:r>
            <a:r>
              <a:rPr lang="ar-IQ" sz="2000" b="1" dirty="0" err="1"/>
              <a:t>ﻣﺮﺣﻠﺔ</a:t>
            </a:r>
            <a:r>
              <a:rPr lang="ar-IQ" sz="2000" b="1" dirty="0"/>
              <a:t> </a:t>
            </a:r>
            <a:r>
              <a:rPr lang="ar-IQ" sz="2000" b="1" dirty="0" err="1"/>
              <a:t>ﺍﻟﻤﻨﺎﻗﺸﺔ</a:t>
            </a:r>
            <a:r>
              <a:rPr lang="ar-IQ" sz="2000" b="1" dirty="0"/>
              <a:t> </a:t>
            </a:r>
            <a:r>
              <a:rPr lang="ar-IQ" sz="2000" b="1" dirty="0" err="1"/>
              <a:t>ﻭﺍﻹﻗـــــــــــــــــﺮﺍﺭ</a:t>
            </a:r>
            <a:r>
              <a:rPr lang="ar-IQ" sz="2000" b="1" dirty="0"/>
              <a:t> </a:t>
            </a:r>
            <a:r>
              <a:rPr lang="ar-IQ" sz="2000" b="1" dirty="0" err="1"/>
              <a:t>ﻣﻦ</a:t>
            </a:r>
            <a:r>
              <a:rPr lang="ar-IQ" sz="2000" b="1" dirty="0"/>
              <a:t> </a:t>
            </a:r>
            <a:r>
              <a:rPr lang="ar-IQ" sz="2000" b="1" dirty="0" err="1"/>
              <a:t>ﻗﺒﻞ</a:t>
            </a:r>
            <a:r>
              <a:rPr lang="ar-IQ" sz="2000" b="1" dirty="0"/>
              <a:t> </a:t>
            </a:r>
            <a:r>
              <a:rPr lang="ar-IQ" sz="2000" b="1" dirty="0" err="1"/>
              <a:t>ﻣﺠﻠﺲ</a:t>
            </a:r>
            <a:r>
              <a:rPr lang="ar-IQ" sz="2000" b="1" dirty="0"/>
              <a:t> </a:t>
            </a:r>
            <a:r>
              <a:rPr lang="ar-IQ" sz="2000" b="1" dirty="0" err="1"/>
              <a:t>ﺍﻟﻮﺯﺭﺍء</a:t>
            </a:r>
            <a:r>
              <a:rPr lang="ar-IQ" sz="2000" b="1" dirty="0"/>
              <a:t> : </a:t>
            </a:r>
            <a:r>
              <a:rPr lang="ar-IQ" sz="2000" b="1" dirty="0" err="1"/>
              <a:t>ﺣــﻴﺚ</a:t>
            </a:r>
            <a:r>
              <a:rPr lang="ar-IQ" sz="2000" b="1" dirty="0"/>
              <a:t> </a:t>
            </a:r>
            <a:r>
              <a:rPr lang="ar-IQ" sz="2000" b="1" dirty="0" err="1"/>
              <a:t>ﺗﻜﻮﻥ</a:t>
            </a:r>
            <a:r>
              <a:rPr lang="ar-IQ" sz="2000" b="1" dirty="0"/>
              <a:t> </a:t>
            </a:r>
            <a:r>
              <a:rPr lang="ar-IQ" sz="2000" b="1" dirty="0" err="1"/>
              <a:t>ﻟﻬﺎ</a:t>
            </a:r>
            <a:r>
              <a:rPr lang="ar-IQ" sz="2000" b="1" dirty="0"/>
              <a:t> </a:t>
            </a:r>
            <a:r>
              <a:rPr lang="ar-IQ" sz="2000" b="1" dirty="0" err="1"/>
              <a:t>ﺟﻠﺴﺎﺕ</a:t>
            </a:r>
            <a:r>
              <a:rPr lang="ar-IQ" sz="2000" b="1" dirty="0"/>
              <a:t> </a:t>
            </a:r>
            <a:r>
              <a:rPr lang="ar-IQ" sz="2000" b="1" dirty="0" err="1"/>
              <a:t>ﺧﺎﺻﺔ</a:t>
            </a:r>
            <a:r>
              <a:rPr lang="ar-IQ" sz="2000" b="1" dirty="0"/>
              <a:t> </a:t>
            </a:r>
            <a:r>
              <a:rPr lang="ar-IQ" sz="2000" b="1" dirty="0" err="1"/>
              <a:t>ﻭﻣﻬﻤﺔ</a:t>
            </a:r>
            <a:r>
              <a:rPr lang="ar-IQ" sz="2000" b="1" dirty="0"/>
              <a:t> </a:t>
            </a:r>
            <a:r>
              <a:rPr lang="ar-IQ" sz="2000" b="1" dirty="0" err="1"/>
              <a:t>ﻭﺫﻟﻚ</a:t>
            </a:r>
            <a:r>
              <a:rPr lang="ar-IQ" sz="2000" b="1" dirty="0"/>
              <a:t> </a:t>
            </a:r>
            <a:r>
              <a:rPr lang="ar-IQ" sz="2000" b="1" dirty="0" err="1"/>
              <a:t>ﻷﻫﻤﻴـــــــﺔ</a:t>
            </a:r>
            <a:r>
              <a:rPr lang="ar-IQ" sz="2000" b="1" dirty="0"/>
              <a:t> </a:t>
            </a:r>
            <a:r>
              <a:rPr lang="ar-IQ" sz="2000" b="1" dirty="0" err="1"/>
              <a:t>ﻣﻮﺿــــﻮﻉ</a:t>
            </a:r>
            <a:r>
              <a:rPr lang="ar-IQ" sz="2000" b="1" dirty="0"/>
              <a:t> ﺍﻟﻤﻮﺍﺯﻧـــــــــﺔ </a:t>
            </a:r>
            <a:r>
              <a:rPr lang="ar-IQ" sz="2000" b="1" dirty="0" err="1"/>
              <a:t>ﺑﺈﻋﺘﺒﺎﺭﻫﺎ</a:t>
            </a:r>
            <a:r>
              <a:rPr lang="ar-IQ" sz="2000" b="1" dirty="0"/>
              <a:t> </a:t>
            </a:r>
            <a:r>
              <a:rPr lang="ar-IQ" sz="2000" b="1" dirty="0" err="1"/>
              <a:t>ﺧﻄﺔ</a:t>
            </a:r>
            <a:r>
              <a:rPr lang="ar-IQ" sz="2000" b="1" dirty="0"/>
              <a:t> </a:t>
            </a:r>
            <a:r>
              <a:rPr lang="ar-IQ" sz="2000" b="1" dirty="0" err="1"/>
              <a:t>ﺍﻟﺪﻭﻟﺔ</a:t>
            </a:r>
            <a:r>
              <a:rPr lang="ar-IQ" sz="2000" b="1" dirty="0"/>
              <a:t> </a:t>
            </a:r>
            <a:r>
              <a:rPr lang="ar-IQ" sz="2000" b="1" dirty="0" err="1"/>
              <a:t>ﺑﻜﺎﻣﻠﻬﺎ</a:t>
            </a:r>
            <a:r>
              <a:rPr lang="ar-IQ" sz="2000" b="1" dirty="0"/>
              <a:t> ﻟﻠﺴﻨﺔ </a:t>
            </a:r>
            <a:r>
              <a:rPr lang="ar-IQ" sz="2000" b="1" dirty="0" err="1"/>
              <a:t>ﺍﻟﻘﺎﺩﻣﺔ</a:t>
            </a:r>
            <a:r>
              <a:rPr lang="ar-IQ" sz="2000" b="1" dirty="0"/>
              <a:t> </a:t>
            </a:r>
            <a:r>
              <a:rPr lang="ar-IQ" sz="2000" b="1" dirty="0" err="1"/>
              <a:t>ﻭﺍﻟﺘﻲ</a:t>
            </a:r>
            <a:r>
              <a:rPr lang="ar-IQ" sz="2000" b="1" dirty="0"/>
              <a:t> </a:t>
            </a:r>
            <a:r>
              <a:rPr lang="ar-IQ" sz="2000" b="1" dirty="0" err="1"/>
              <a:t>ﻳﻨﺒﻐﻲ</a:t>
            </a:r>
            <a:r>
              <a:rPr lang="ar-IQ" sz="2000" b="1" dirty="0"/>
              <a:t> </a:t>
            </a:r>
            <a:r>
              <a:rPr lang="ar-IQ" sz="2000" b="1" dirty="0" err="1"/>
              <a:t>ﺃﻥ</a:t>
            </a:r>
            <a:r>
              <a:rPr lang="ar-IQ" sz="2000" b="1" dirty="0"/>
              <a:t> </a:t>
            </a:r>
            <a:r>
              <a:rPr lang="ar-IQ" sz="2000" b="1" dirty="0" err="1"/>
              <a:t>ﺗﺘﻀﻤﻦ</a:t>
            </a:r>
            <a:r>
              <a:rPr lang="ar-IQ" sz="2000" b="1" dirty="0"/>
              <a:t> </a:t>
            </a:r>
            <a:r>
              <a:rPr lang="ar-IQ" sz="2000" b="1" dirty="0" err="1"/>
              <a:t>ﺗﺤﻘﻴﻖ</a:t>
            </a:r>
            <a:r>
              <a:rPr lang="ar-IQ" sz="2000" b="1" dirty="0"/>
              <a:t> </a:t>
            </a:r>
            <a:r>
              <a:rPr lang="ar-IQ" sz="2000" b="1" dirty="0" err="1"/>
              <a:t>ﺗﻠﻚ</a:t>
            </a:r>
            <a:r>
              <a:rPr lang="ar-IQ" sz="2000" b="1" dirty="0"/>
              <a:t> </a:t>
            </a:r>
            <a:r>
              <a:rPr lang="ar-IQ" sz="2000" b="1" dirty="0" err="1"/>
              <a:t>ﺍﻷﻫﺪﺍﻑ</a:t>
            </a:r>
            <a:r>
              <a:rPr lang="ar-IQ" sz="2000" b="1" dirty="0"/>
              <a:t> </a:t>
            </a:r>
            <a:r>
              <a:rPr lang="ar-IQ" sz="2000" b="1" dirty="0" err="1"/>
              <a:t>ﻭﺳﺪ</a:t>
            </a:r>
            <a:r>
              <a:rPr lang="ar-IQ" sz="2000" b="1" dirty="0"/>
              <a:t> </a:t>
            </a:r>
            <a:r>
              <a:rPr lang="ar-IQ" sz="2000" b="1" dirty="0" err="1"/>
              <a:t>ﺍﻹﺣﺘﻴﺎﺟﺎﺕ</a:t>
            </a:r>
            <a:r>
              <a:rPr lang="ar-IQ" sz="2000" b="1" dirty="0"/>
              <a:t> </a:t>
            </a:r>
            <a:r>
              <a:rPr lang="ar-IQ" sz="2000" b="1" dirty="0" err="1"/>
              <a:t>ﻭﺗﺤﻘﻴـــﻖ</a:t>
            </a:r>
            <a:r>
              <a:rPr lang="ar-IQ" sz="2000" b="1" dirty="0"/>
              <a:t> </a:t>
            </a:r>
            <a:r>
              <a:rPr lang="ar-IQ" sz="2000" b="1" dirty="0" err="1"/>
              <a:t>ﺍﻟﻨﻤﻮ</a:t>
            </a:r>
            <a:r>
              <a:rPr lang="ar-IQ" sz="2000" b="1" dirty="0"/>
              <a:t> </a:t>
            </a:r>
            <a:r>
              <a:rPr lang="ar-IQ" sz="2000" b="1" dirty="0" err="1"/>
              <a:t>ﺍﻹﻗﺘﺼﺎﺩﻱ</a:t>
            </a:r>
            <a:r>
              <a:rPr lang="ar-IQ" sz="2000" b="1" dirty="0"/>
              <a:t> </a:t>
            </a:r>
            <a:r>
              <a:rPr lang="ar-IQ" sz="2000" b="1" dirty="0" err="1"/>
              <a:t>ﻭﺗﻘﺪﻳـﻢ</a:t>
            </a:r>
            <a:r>
              <a:rPr lang="ar-IQ" sz="2000" b="1" dirty="0"/>
              <a:t> </a:t>
            </a:r>
            <a:r>
              <a:rPr lang="ar-IQ" sz="2000" b="1" dirty="0" err="1"/>
              <a:t>ﺍﻟﺨﺪﻣﺎﺕ</a:t>
            </a:r>
            <a:r>
              <a:rPr lang="ar-IQ" sz="2000" b="1" dirty="0"/>
              <a:t> </a:t>
            </a:r>
            <a:r>
              <a:rPr lang="ar-IQ" sz="2000" b="1" dirty="0" err="1"/>
              <a:t>ﻭﺑﻌـﺪ</a:t>
            </a:r>
            <a:r>
              <a:rPr lang="ar-IQ" sz="2000" b="1" dirty="0"/>
              <a:t> </a:t>
            </a:r>
            <a:r>
              <a:rPr lang="ar-IQ" sz="2000" b="1" dirty="0" err="1"/>
              <a:t>ﺇﻗـﺮﺍﺭﻫﺎ</a:t>
            </a:r>
            <a:r>
              <a:rPr lang="ar-IQ" sz="2000" b="1" dirty="0"/>
              <a:t>، </a:t>
            </a:r>
            <a:r>
              <a:rPr lang="ar-IQ" sz="2000" b="1" dirty="0" err="1"/>
              <a:t>ﺗﻘـﺪﻡ</a:t>
            </a:r>
            <a:r>
              <a:rPr lang="ar-IQ" sz="2000" b="1" dirty="0"/>
              <a:t> </a:t>
            </a:r>
            <a:r>
              <a:rPr lang="ar-IQ" sz="2000" b="1" dirty="0" err="1"/>
              <a:t>ﺇﻟﻰ</a:t>
            </a:r>
            <a:r>
              <a:rPr lang="ar-IQ" sz="2000" b="1" dirty="0"/>
              <a:t> </a:t>
            </a:r>
            <a:r>
              <a:rPr lang="ar-IQ" sz="2000" b="1" dirty="0" err="1"/>
              <a:t>ﻣﺠﻠﺲ</a:t>
            </a:r>
            <a:r>
              <a:rPr lang="ar-IQ" sz="2000" b="1" dirty="0"/>
              <a:t> </a:t>
            </a:r>
            <a:r>
              <a:rPr lang="ar-IQ" sz="2000" b="1" dirty="0" err="1"/>
              <a:t>ﺍﻟﻨﻮﺍﺏ</a:t>
            </a:r>
            <a:r>
              <a:rPr lang="ar-IQ" sz="2000" b="1" dirty="0"/>
              <a:t> </a:t>
            </a:r>
            <a:r>
              <a:rPr lang="ar-IQ" sz="2000" b="1" dirty="0" err="1"/>
              <a:t>ﻭﺫﻟﻚ</a:t>
            </a:r>
            <a:r>
              <a:rPr lang="ar-IQ" sz="2000" b="1" dirty="0"/>
              <a:t> </a:t>
            </a:r>
            <a:r>
              <a:rPr lang="ar-IQ" sz="2000" b="1" dirty="0" err="1"/>
              <a:t>ﻗﺒﻞ</a:t>
            </a:r>
            <a:r>
              <a:rPr lang="ar-IQ" sz="2000" b="1" dirty="0"/>
              <a:t> </a:t>
            </a:r>
            <a:r>
              <a:rPr lang="ar-IQ" sz="2000" b="1" dirty="0" err="1" smtClean="0"/>
              <a:t>ﺍﻟﻌﺎﺷﺮ</a:t>
            </a:r>
            <a:r>
              <a:rPr lang="ar-IQ" sz="2000" b="1" dirty="0" smtClean="0"/>
              <a:t> </a:t>
            </a:r>
            <a:r>
              <a:rPr lang="ar-IQ" sz="2000" b="1" dirty="0" err="1"/>
              <a:t>ﻣﻦ</a:t>
            </a:r>
            <a:r>
              <a:rPr lang="ar-IQ" sz="2000" b="1" dirty="0"/>
              <a:t> </a:t>
            </a:r>
            <a:r>
              <a:rPr lang="ar-IQ" sz="2000" b="1" dirty="0" err="1"/>
              <a:t>ﺷﻬﺮ</a:t>
            </a:r>
            <a:r>
              <a:rPr lang="ar-IQ" sz="2000" b="1" dirty="0"/>
              <a:t> </a:t>
            </a:r>
            <a:r>
              <a:rPr lang="ar-IQ" sz="2000" b="1" dirty="0" err="1"/>
              <a:t>ﺗﺸﺮﻳﻦ</a:t>
            </a:r>
            <a:r>
              <a:rPr lang="ar-IQ" sz="2000" b="1" dirty="0"/>
              <a:t> </a:t>
            </a:r>
            <a:r>
              <a:rPr lang="ar-IQ" sz="2000" b="1" dirty="0" err="1"/>
              <a:t>ﺍﻷﻭﻝ</a:t>
            </a:r>
            <a:r>
              <a:rPr lang="ar-IQ" sz="2000" b="1" dirty="0" smtClean="0"/>
              <a:t>.</a:t>
            </a:r>
          </a:p>
          <a:p>
            <a:pPr marL="0" indent="0" algn="just" rtl="1">
              <a:buNone/>
            </a:pPr>
            <a:endParaRPr lang="ar-IQ" sz="2000" dirty="0"/>
          </a:p>
          <a:p>
            <a:pPr marL="0" indent="0" algn="just" rtl="1">
              <a:buNone/>
            </a:pPr>
            <a:r>
              <a:rPr lang="ar-IQ" sz="2000" b="1" dirty="0"/>
              <a:t> </a:t>
            </a:r>
            <a:r>
              <a:rPr lang="ar-IQ" sz="2000" b="1" dirty="0" err="1" smtClean="0"/>
              <a:t>ﺳﺎﺩﺳﺎ</a:t>
            </a:r>
            <a:r>
              <a:rPr lang="ar-IQ" sz="2000" b="1" dirty="0"/>
              <a:t>: </a:t>
            </a:r>
            <a:r>
              <a:rPr lang="ar-IQ" sz="2000" b="1" dirty="0" err="1"/>
              <a:t>ﻣﺮﺣﻠﺔ</a:t>
            </a:r>
            <a:r>
              <a:rPr lang="ar-IQ" sz="2000" b="1" dirty="0"/>
              <a:t> </a:t>
            </a:r>
            <a:r>
              <a:rPr lang="ar-IQ" sz="2000" b="1" dirty="0" err="1"/>
              <a:t>ﺍﻟﻤﻨﺎﻗﺸﺔ</a:t>
            </a:r>
            <a:r>
              <a:rPr lang="ar-IQ" sz="2000" b="1" dirty="0"/>
              <a:t> </a:t>
            </a:r>
            <a:r>
              <a:rPr lang="ar-IQ" sz="2000" b="1" dirty="0" err="1"/>
              <a:t>ﻓﻲ</a:t>
            </a:r>
            <a:r>
              <a:rPr lang="ar-IQ" sz="2000" b="1" dirty="0"/>
              <a:t> </a:t>
            </a:r>
            <a:r>
              <a:rPr lang="ar-IQ" sz="2000" b="1" dirty="0" err="1"/>
              <a:t>ﻣﺠﻠﺲ</a:t>
            </a:r>
            <a:r>
              <a:rPr lang="ar-IQ" sz="2000" b="1" dirty="0"/>
              <a:t> </a:t>
            </a:r>
            <a:r>
              <a:rPr lang="ar-IQ" sz="2000" b="1" dirty="0" err="1"/>
              <a:t>ﺍﻟﻨﻮﺍﺏ</a:t>
            </a:r>
            <a:r>
              <a:rPr lang="ar-IQ" sz="2000" b="1" dirty="0"/>
              <a:t> </a:t>
            </a:r>
            <a:r>
              <a:rPr lang="ar-IQ" sz="2000" b="1" dirty="0" err="1"/>
              <a:t>ﻭﻫﻲ</a:t>
            </a:r>
            <a:r>
              <a:rPr lang="ar-IQ" sz="2000" b="1" dirty="0"/>
              <a:t> </a:t>
            </a:r>
            <a:r>
              <a:rPr lang="ar-IQ" sz="2000" b="1" dirty="0" err="1"/>
              <a:t>ﻣﻦ</a:t>
            </a:r>
            <a:r>
              <a:rPr lang="ar-IQ" sz="2000" b="1" dirty="0"/>
              <a:t> </a:t>
            </a:r>
            <a:r>
              <a:rPr lang="ar-IQ" sz="2000" b="1" dirty="0" err="1"/>
              <a:t>ﺍﻟﻤﺮﺍﺣﻞ</a:t>
            </a:r>
            <a:r>
              <a:rPr lang="ar-IQ" sz="2000" b="1" dirty="0"/>
              <a:t> </a:t>
            </a:r>
            <a:r>
              <a:rPr lang="ar-IQ" sz="2000" b="1" dirty="0" err="1"/>
              <a:t>ﺍﻟﻤﻬﻤﺔ</a:t>
            </a:r>
            <a:r>
              <a:rPr lang="ar-IQ" sz="2000" b="1" dirty="0"/>
              <a:t> </a:t>
            </a:r>
            <a:r>
              <a:rPr lang="ar-IQ" sz="2000" b="1" dirty="0" err="1"/>
              <a:t>ﻭﺍﻷﺳﺎﺳﻴﺔ</a:t>
            </a:r>
            <a:r>
              <a:rPr lang="ar-IQ" sz="2000" b="1" dirty="0"/>
              <a:t> </a:t>
            </a:r>
            <a:r>
              <a:rPr lang="ar-IQ" sz="2000" b="1" dirty="0" err="1"/>
              <a:t>ﺣﻴﺚ</a:t>
            </a:r>
            <a:r>
              <a:rPr lang="ar-IQ" sz="2000" b="1" dirty="0"/>
              <a:t> </a:t>
            </a:r>
            <a:r>
              <a:rPr lang="ar-IQ" sz="2000" b="1" dirty="0" err="1"/>
              <a:t>ﻳﺘﻮﻗﻒ</a:t>
            </a:r>
            <a:r>
              <a:rPr lang="ar-IQ" sz="2000" b="1" dirty="0"/>
              <a:t> </a:t>
            </a:r>
            <a:r>
              <a:rPr lang="ar-IQ" sz="2000" b="1" dirty="0" err="1"/>
              <a:t>ﻋﻠﻴﻬﺎ</a:t>
            </a:r>
            <a:r>
              <a:rPr lang="ar-IQ" sz="2000" b="1" dirty="0"/>
              <a:t> </a:t>
            </a:r>
            <a:r>
              <a:rPr lang="ar-IQ" sz="2000" b="1" dirty="0" err="1"/>
              <a:t>ﺇﻗﺮﺍﺭ</a:t>
            </a:r>
            <a:r>
              <a:rPr lang="ar-IQ" sz="2000" b="1" dirty="0"/>
              <a:t> ﺍﻟﻤﻮﺍﺯﻧﺔ </a:t>
            </a:r>
            <a:r>
              <a:rPr lang="ar-IQ" sz="2000" b="1" dirty="0" err="1"/>
              <a:t>ﺃﻭ</a:t>
            </a:r>
            <a:r>
              <a:rPr lang="ar-IQ" sz="2000" b="1" dirty="0"/>
              <a:t> </a:t>
            </a:r>
            <a:r>
              <a:rPr lang="ar-IQ" sz="2000" b="1" dirty="0" err="1"/>
              <a:t>ﺗﺄﺟﻴﻠﻬــﺎ</a:t>
            </a:r>
            <a:r>
              <a:rPr lang="ar-IQ" sz="2000" b="1" dirty="0"/>
              <a:t> </a:t>
            </a:r>
            <a:r>
              <a:rPr lang="ar-IQ" sz="2000" b="1" dirty="0" err="1"/>
              <a:t>ﺃﻭ</a:t>
            </a:r>
            <a:r>
              <a:rPr lang="ar-IQ" sz="2000" b="1" dirty="0"/>
              <a:t> </a:t>
            </a:r>
            <a:r>
              <a:rPr lang="ar-IQ" sz="2000" b="1" dirty="0" err="1"/>
              <a:t>ﺭﻓــــــــــﺾ</a:t>
            </a:r>
            <a:r>
              <a:rPr lang="ar-IQ" sz="2000" b="1" dirty="0"/>
              <a:t> </a:t>
            </a:r>
            <a:r>
              <a:rPr lang="ar-IQ" sz="2000" b="1" dirty="0" err="1"/>
              <a:t>ﺑﻌﺾ</a:t>
            </a:r>
            <a:r>
              <a:rPr lang="ar-IQ" sz="2000" b="1" dirty="0"/>
              <a:t> </a:t>
            </a:r>
            <a:r>
              <a:rPr lang="ar-IQ" sz="2000" b="1" dirty="0" err="1"/>
              <a:t>ﺑﻨﻮﺩﻫﺎ</a:t>
            </a:r>
            <a:r>
              <a:rPr lang="ar-IQ" sz="2000" b="1" dirty="0"/>
              <a:t> </a:t>
            </a:r>
            <a:r>
              <a:rPr lang="ar-IQ" sz="2000" b="1" dirty="0" err="1"/>
              <a:t>ﺃﻭ</a:t>
            </a:r>
            <a:r>
              <a:rPr lang="ar-IQ" sz="2000" b="1" dirty="0"/>
              <a:t> </a:t>
            </a:r>
            <a:r>
              <a:rPr lang="ar-IQ" sz="2000" b="1" dirty="0" err="1"/>
              <a:t>ﺗﻐﻴﻴﺮﻫﺎ</a:t>
            </a:r>
            <a:r>
              <a:rPr lang="ar-IQ" sz="2000" b="1" dirty="0"/>
              <a:t> </a:t>
            </a:r>
            <a:r>
              <a:rPr lang="ar-IQ" sz="2000" b="1" dirty="0" err="1"/>
              <a:t>ﻭﺗﺘﺨﻠﻞ</a:t>
            </a:r>
            <a:r>
              <a:rPr lang="ar-IQ" sz="2000" b="1" dirty="0"/>
              <a:t> </a:t>
            </a:r>
            <a:r>
              <a:rPr lang="ar-IQ" sz="2000" b="1" dirty="0" err="1"/>
              <a:t>ﻫﺬﻩ</a:t>
            </a:r>
            <a:r>
              <a:rPr lang="ar-IQ" sz="2000" b="1" dirty="0"/>
              <a:t> </a:t>
            </a:r>
            <a:r>
              <a:rPr lang="ar-IQ" sz="2000" b="1" dirty="0" err="1"/>
              <a:t>ﺍﻟﻤﺮﺣﻠﺔ</a:t>
            </a:r>
            <a:r>
              <a:rPr lang="ar-IQ" sz="2000" b="1" dirty="0"/>
              <a:t> </a:t>
            </a:r>
            <a:r>
              <a:rPr lang="ar-IQ" sz="2000" b="1" dirty="0" err="1"/>
              <a:t>ﺇﻋﺘﺒﺎﺭﺍﺕ</a:t>
            </a:r>
            <a:r>
              <a:rPr lang="ar-IQ" sz="2000" b="1" dirty="0"/>
              <a:t> </a:t>
            </a:r>
            <a:r>
              <a:rPr lang="ar-IQ" sz="2000" b="1" dirty="0" err="1"/>
              <a:t>ﻋﺪﻳﺪﺓ</a:t>
            </a:r>
            <a:r>
              <a:rPr lang="ar-IQ" sz="2000" b="1" dirty="0"/>
              <a:t> </a:t>
            </a:r>
            <a:r>
              <a:rPr lang="ar-IQ" sz="2000" b="1" dirty="0" err="1"/>
              <a:t>ﻣﻨﻬﺎ</a:t>
            </a:r>
            <a:r>
              <a:rPr lang="ar-IQ" sz="2000" b="1" dirty="0"/>
              <a:t> </a:t>
            </a:r>
            <a:r>
              <a:rPr lang="ar-IQ" sz="2000" b="1" dirty="0" err="1"/>
              <a:t>ﺇﻗﺘﺼﺎﺩﻳﺔ</a:t>
            </a:r>
            <a:r>
              <a:rPr lang="ar-IQ" sz="2000" b="1" dirty="0"/>
              <a:t> </a:t>
            </a:r>
            <a:r>
              <a:rPr lang="ar-IQ" sz="2000" b="1" dirty="0" err="1"/>
              <a:t>ﻭﺇﺟﺘﻤﺎﻋﻴـــــﺔ</a:t>
            </a:r>
            <a:r>
              <a:rPr lang="ar-IQ" sz="2000" b="1" dirty="0"/>
              <a:t> </a:t>
            </a:r>
            <a:r>
              <a:rPr lang="ar-IQ" sz="2000" b="1" dirty="0" err="1"/>
              <a:t>ﻭﺇﻧﺴﺎﻧﻴﺔ</a:t>
            </a:r>
            <a:r>
              <a:rPr lang="ar-IQ" sz="2000" b="1" dirty="0"/>
              <a:t> </a:t>
            </a:r>
            <a:r>
              <a:rPr lang="ar-IQ" sz="2000" b="1" dirty="0" err="1"/>
              <a:t>ﻭﺛﻘﺎﻓﻴــــــــــﺔ</a:t>
            </a:r>
            <a:r>
              <a:rPr lang="ar-IQ" sz="2000" b="1" dirty="0"/>
              <a:t> </a:t>
            </a:r>
            <a:r>
              <a:rPr lang="ar-IQ" sz="2000" b="1" dirty="0" err="1"/>
              <a:t>ﻭﺳﻴﺎﺳﻴﺔ</a:t>
            </a:r>
            <a:r>
              <a:rPr lang="ar-IQ" sz="2000" b="1" dirty="0"/>
              <a:t> </a:t>
            </a:r>
            <a:r>
              <a:rPr lang="ar-IQ" sz="2000" b="1" dirty="0" err="1"/>
              <a:t>ﻭﺑﻌﺪ</a:t>
            </a:r>
            <a:r>
              <a:rPr lang="ar-IQ" sz="2000" b="1" dirty="0"/>
              <a:t> </a:t>
            </a:r>
            <a:r>
              <a:rPr lang="ar-IQ" sz="2000" b="1" dirty="0" err="1"/>
              <a:t>ﺇﻗﺮﺍﺭ</a:t>
            </a:r>
            <a:r>
              <a:rPr lang="ar-IQ" sz="2000" b="1" dirty="0"/>
              <a:t> ﺍﻟﻤﻮﺍﺯﻧﺔ، </a:t>
            </a:r>
            <a:r>
              <a:rPr lang="ar-IQ" sz="2000" b="1" dirty="0" err="1"/>
              <a:t>ﺇﻥ</a:t>
            </a:r>
            <a:r>
              <a:rPr lang="ar-IQ" sz="2000" b="1" dirty="0"/>
              <a:t> </a:t>
            </a:r>
            <a:r>
              <a:rPr lang="ar-IQ" sz="2000" b="1" dirty="0" err="1"/>
              <a:t>ﺃﻗﺮﺕ</a:t>
            </a:r>
            <a:r>
              <a:rPr lang="ar-IQ" sz="2000" b="1" dirty="0"/>
              <a:t>، </a:t>
            </a:r>
            <a:r>
              <a:rPr lang="ar-IQ" sz="2000" b="1" dirty="0" err="1"/>
              <a:t>ﺗﺮﺳﻞ</a:t>
            </a:r>
            <a:r>
              <a:rPr lang="ar-IQ" sz="2000" b="1" dirty="0"/>
              <a:t> </a:t>
            </a:r>
            <a:r>
              <a:rPr lang="ar-IQ" sz="2000" b="1" dirty="0" err="1"/>
              <a:t>ﺇﻟﻰ</a:t>
            </a:r>
            <a:r>
              <a:rPr lang="ar-IQ" sz="2000" b="1" dirty="0"/>
              <a:t> </a:t>
            </a:r>
            <a:r>
              <a:rPr lang="ar-IQ" sz="2000" b="1" dirty="0" err="1"/>
              <a:t>ﻣﺠﻠﺲ</a:t>
            </a:r>
            <a:r>
              <a:rPr lang="ar-IQ" sz="2000" b="1" dirty="0"/>
              <a:t> </a:t>
            </a:r>
            <a:r>
              <a:rPr lang="ar-IQ" sz="2000" b="1" dirty="0" err="1"/>
              <a:t>ﺍﻟﺮﺋﺎﺳﺔ</a:t>
            </a:r>
            <a:r>
              <a:rPr lang="ar-IQ" sz="2000" b="1" dirty="0"/>
              <a:t> </a:t>
            </a:r>
            <a:r>
              <a:rPr lang="ar-IQ" sz="2000" b="1" dirty="0" err="1"/>
              <a:t>ﻟﻠﻤﺼﺎﺩﻗﺔ</a:t>
            </a:r>
            <a:r>
              <a:rPr lang="ar-IQ" sz="2000" b="1" dirty="0"/>
              <a:t> </a:t>
            </a:r>
            <a:r>
              <a:rPr lang="ar-IQ" sz="2000" b="1" dirty="0" err="1"/>
              <a:t>ﻋﻠﻴﻬﺎ</a:t>
            </a:r>
            <a:r>
              <a:rPr lang="ar-IQ" sz="2000" b="1" dirty="0"/>
              <a:t>.</a:t>
            </a:r>
            <a:endParaRPr lang="en-US" sz="2000" dirty="0"/>
          </a:p>
          <a:p>
            <a:pPr marL="0" indent="0" algn="just" rtl="1">
              <a:buNone/>
            </a:pPr>
            <a:r>
              <a:rPr lang="ar-IQ" sz="2000" b="1" dirty="0" err="1"/>
              <a:t>ﺳﺎﺑﻌﺎ</a:t>
            </a:r>
            <a:r>
              <a:rPr lang="ar-IQ" sz="2000" b="1" dirty="0"/>
              <a:t>: </a:t>
            </a:r>
            <a:r>
              <a:rPr lang="ar-IQ" sz="2000" b="1" dirty="0" err="1"/>
              <a:t>ﻣﺮﺣﻠﺔ</a:t>
            </a:r>
            <a:r>
              <a:rPr lang="ar-IQ" sz="2000" b="1" dirty="0"/>
              <a:t> </a:t>
            </a:r>
            <a:r>
              <a:rPr lang="ar-IQ" sz="2000" b="1" dirty="0" err="1"/>
              <a:t>ﺍﻟﻤﺼﺎﺩﻗﺔ</a:t>
            </a:r>
            <a:r>
              <a:rPr lang="ar-IQ" sz="2000" b="1" dirty="0"/>
              <a:t> </a:t>
            </a:r>
            <a:r>
              <a:rPr lang="ar-IQ" sz="2000" b="1" dirty="0" err="1"/>
              <a:t>ﻣﻦ</a:t>
            </a:r>
            <a:r>
              <a:rPr lang="ar-IQ" sz="2000" b="1" dirty="0"/>
              <a:t> </a:t>
            </a:r>
            <a:r>
              <a:rPr lang="ar-IQ" sz="2000" b="1" dirty="0" err="1"/>
              <a:t>ﻗﺒﻞ</a:t>
            </a:r>
            <a:r>
              <a:rPr lang="ar-IQ" sz="2000" b="1" dirty="0"/>
              <a:t> </a:t>
            </a:r>
            <a:r>
              <a:rPr lang="ar-IQ" sz="2000" b="1" dirty="0" err="1"/>
              <a:t>ﻣﺠﻠﺲ</a:t>
            </a:r>
            <a:r>
              <a:rPr lang="ar-IQ" sz="2000" b="1" dirty="0"/>
              <a:t> </a:t>
            </a:r>
            <a:r>
              <a:rPr lang="ar-IQ" sz="2000" b="1" dirty="0" err="1"/>
              <a:t>ﺍﻟﺮﺋﺎﺳﺔ</a:t>
            </a:r>
            <a:r>
              <a:rPr lang="ar-IQ" sz="2000" b="1" dirty="0"/>
              <a:t> </a:t>
            </a:r>
            <a:r>
              <a:rPr lang="ar-IQ" sz="2000" b="1" dirty="0" err="1"/>
              <a:t>ﺣﻴﺚ</a:t>
            </a:r>
            <a:r>
              <a:rPr lang="ar-IQ" sz="2000" b="1" dirty="0"/>
              <a:t> </a:t>
            </a:r>
            <a:r>
              <a:rPr lang="ar-IQ" sz="2000" b="1" dirty="0" err="1"/>
              <a:t>ﺗﺘﻢ</a:t>
            </a:r>
            <a:r>
              <a:rPr lang="ar-IQ" sz="2000" b="1" dirty="0"/>
              <a:t> </a:t>
            </a:r>
            <a:r>
              <a:rPr lang="ar-IQ" sz="2000" b="1" dirty="0" err="1"/>
              <a:t>ﻣﺮﺍﺟﻌﺘﻬﺎ</a:t>
            </a:r>
            <a:r>
              <a:rPr lang="ar-IQ" sz="2000" b="1" dirty="0"/>
              <a:t> </a:t>
            </a:r>
            <a:r>
              <a:rPr lang="ar-IQ" sz="2000" b="1" dirty="0" err="1"/>
              <a:t>ﻣﻦ</a:t>
            </a:r>
            <a:r>
              <a:rPr lang="ar-IQ" sz="2000" b="1" dirty="0"/>
              <a:t> </a:t>
            </a:r>
            <a:r>
              <a:rPr lang="ar-IQ" sz="2000" b="1" dirty="0" err="1"/>
              <a:t>ﻗﺒﻞ</a:t>
            </a:r>
            <a:r>
              <a:rPr lang="ar-IQ" sz="2000" b="1" dirty="0"/>
              <a:t> </a:t>
            </a:r>
            <a:r>
              <a:rPr lang="ar-IQ" sz="2000" b="1" dirty="0" err="1"/>
              <a:t>ﺍﻟﻤﺠﻠﺲ</a:t>
            </a:r>
            <a:r>
              <a:rPr lang="ar-IQ" sz="2000" b="1" dirty="0"/>
              <a:t> </a:t>
            </a:r>
            <a:r>
              <a:rPr lang="ar-IQ" sz="2000" b="1" dirty="0" err="1"/>
              <a:t>ﻭﺍﻟﺘﺄﻛﺪ</a:t>
            </a:r>
            <a:r>
              <a:rPr lang="ar-IQ" sz="2000" b="1" dirty="0"/>
              <a:t> </a:t>
            </a:r>
            <a:r>
              <a:rPr lang="ar-IQ" sz="2000" b="1" dirty="0" err="1"/>
              <a:t>ﻣﻦ</a:t>
            </a:r>
            <a:r>
              <a:rPr lang="ar-IQ" sz="2000" b="1" dirty="0"/>
              <a:t> </a:t>
            </a:r>
            <a:r>
              <a:rPr lang="ar-IQ" sz="2000" b="1" dirty="0" err="1"/>
              <a:t>ﺗﻄﺎﺑﻘﻬﺎ</a:t>
            </a:r>
            <a:r>
              <a:rPr lang="ar-IQ" sz="2000" b="1" dirty="0"/>
              <a:t> </a:t>
            </a:r>
            <a:r>
              <a:rPr lang="ar-IQ" sz="2000" b="1" dirty="0" err="1"/>
              <a:t>ﻣﻊ</a:t>
            </a:r>
            <a:r>
              <a:rPr lang="ar-IQ" sz="2000" b="1" dirty="0"/>
              <a:t> </a:t>
            </a:r>
            <a:r>
              <a:rPr lang="ar-IQ" sz="2000" b="1" dirty="0" err="1"/>
              <a:t>ﺍﻷﻫﺪﺍﻑ</a:t>
            </a:r>
            <a:r>
              <a:rPr lang="ar-IQ" sz="2000" b="1" dirty="0"/>
              <a:t> </a:t>
            </a:r>
            <a:r>
              <a:rPr lang="ar-IQ" sz="2000" b="1" dirty="0" err="1"/>
              <a:t>ﻭﺍﻷﻭﻟﻮﻳﺎﺕ</a:t>
            </a:r>
            <a:r>
              <a:rPr lang="ar-IQ" sz="2000" b="1" dirty="0"/>
              <a:t> </a:t>
            </a:r>
            <a:r>
              <a:rPr lang="ar-IQ" sz="2000" b="1" dirty="0" err="1"/>
              <a:t>ﺛﻢ</a:t>
            </a:r>
            <a:r>
              <a:rPr lang="ar-IQ" sz="2000" b="1" dirty="0"/>
              <a:t> </a:t>
            </a:r>
            <a:r>
              <a:rPr lang="ar-IQ" sz="2000" b="1" dirty="0" err="1"/>
              <a:t>ﺗﺘﻢ</a:t>
            </a:r>
            <a:r>
              <a:rPr lang="ar-IQ" sz="2000" b="1" dirty="0"/>
              <a:t> </a:t>
            </a:r>
            <a:r>
              <a:rPr lang="ar-IQ" sz="2000" b="1" dirty="0" err="1"/>
              <a:t>ﺍﻟﻤﺼﺎﺩﻗﺔ</a:t>
            </a:r>
            <a:r>
              <a:rPr lang="ar-IQ" sz="2000" b="1" dirty="0"/>
              <a:t> </a:t>
            </a:r>
            <a:r>
              <a:rPr lang="ar-IQ" sz="2000" b="1" dirty="0" err="1"/>
              <a:t>ﻭﺑﻬﺬﺍ</a:t>
            </a:r>
            <a:r>
              <a:rPr lang="ar-IQ" sz="2000" b="1" dirty="0"/>
              <a:t> </a:t>
            </a:r>
            <a:r>
              <a:rPr lang="ar-IQ" sz="2000" b="1" dirty="0" err="1"/>
              <a:t>ﺗﺼﺒﺢ</a:t>
            </a:r>
            <a:r>
              <a:rPr lang="ar-IQ" sz="2000" b="1" dirty="0"/>
              <a:t> </a:t>
            </a:r>
            <a:r>
              <a:rPr lang="ar-IQ" sz="2000" b="1" dirty="0" err="1"/>
              <a:t>ﺗﺸﺮﻳﻊ</a:t>
            </a:r>
            <a:r>
              <a:rPr lang="ar-IQ" sz="2000" b="1" dirty="0"/>
              <a:t> </a:t>
            </a:r>
            <a:r>
              <a:rPr lang="ar-IQ" sz="2000" b="1" dirty="0" err="1"/>
              <a:t>ﻭﺍﺟﺐ</a:t>
            </a:r>
            <a:r>
              <a:rPr lang="ar-IQ" sz="2000" b="1" dirty="0"/>
              <a:t> </a:t>
            </a:r>
            <a:r>
              <a:rPr lang="ar-IQ" sz="2000" b="1" dirty="0" err="1"/>
              <a:t>ﺍﻹﻟﺘﺰﺍﻡ</a:t>
            </a:r>
            <a:r>
              <a:rPr lang="ar-IQ" sz="2000" b="1" dirty="0"/>
              <a:t> </a:t>
            </a:r>
            <a:r>
              <a:rPr lang="ar-IQ" sz="2000" b="1" dirty="0" err="1"/>
              <a:t>ﺑﻪ</a:t>
            </a:r>
            <a:r>
              <a:rPr lang="ar-IQ" sz="2000" b="1" dirty="0"/>
              <a:t> </a:t>
            </a:r>
            <a:r>
              <a:rPr lang="ar-IQ" sz="2000" b="1" dirty="0" err="1"/>
              <a:t>ﻣﻦ</a:t>
            </a:r>
            <a:r>
              <a:rPr lang="ar-IQ" sz="2000" b="1" dirty="0"/>
              <a:t> </a:t>
            </a:r>
            <a:r>
              <a:rPr lang="ar-IQ" sz="2000" b="1" dirty="0" err="1"/>
              <a:t>ﻗﺒﻞ</a:t>
            </a:r>
            <a:r>
              <a:rPr lang="ar-IQ" sz="2000" b="1" dirty="0"/>
              <a:t> </a:t>
            </a:r>
            <a:r>
              <a:rPr lang="ar-IQ" sz="2000" b="1" dirty="0" err="1"/>
              <a:t>ﻛﺎﻓﺔ</a:t>
            </a:r>
            <a:r>
              <a:rPr lang="ar-IQ" sz="2000" b="1" dirty="0"/>
              <a:t> </a:t>
            </a:r>
            <a:r>
              <a:rPr lang="ar-IQ" sz="2000" b="1" dirty="0" err="1"/>
              <a:t>ﺍﻟﺠﻬﺎﺕ</a:t>
            </a:r>
            <a:r>
              <a:rPr lang="ar-IQ" sz="2000" b="1" dirty="0"/>
              <a:t> </a:t>
            </a:r>
            <a:r>
              <a:rPr lang="ar-IQ" sz="2000" b="1" dirty="0" err="1"/>
              <a:t>ﻭﺃﻥ</a:t>
            </a:r>
            <a:r>
              <a:rPr lang="ar-IQ" sz="2000" b="1" dirty="0"/>
              <a:t> </a:t>
            </a:r>
            <a:r>
              <a:rPr lang="ar-IQ" sz="2000" b="1" dirty="0" err="1"/>
              <a:t>ﻳﻜﻮﻥ</a:t>
            </a:r>
            <a:r>
              <a:rPr lang="ar-IQ" sz="2000" b="1" dirty="0"/>
              <a:t> </a:t>
            </a:r>
            <a:r>
              <a:rPr lang="ar-IQ" sz="2000" b="1" dirty="0" err="1"/>
              <a:t>ﺫﻟﻚ</a:t>
            </a:r>
            <a:r>
              <a:rPr lang="ar-IQ" sz="2000" b="1" dirty="0"/>
              <a:t> </a:t>
            </a:r>
            <a:r>
              <a:rPr lang="ar-IQ" sz="2000" b="1" dirty="0" err="1"/>
              <a:t>ﻗــﺒﻞ</a:t>
            </a:r>
            <a:r>
              <a:rPr lang="ar-IQ" sz="2000" b="1" dirty="0"/>
              <a:t> </a:t>
            </a:r>
            <a:r>
              <a:rPr lang="ar-IQ" sz="2000" b="1" dirty="0" err="1"/>
              <a:t>ﻧﻬﺎﻳﺔ</a:t>
            </a:r>
            <a:r>
              <a:rPr lang="ar-IQ" sz="2000" b="1" dirty="0"/>
              <a:t> </a:t>
            </a:r>
            <a:r>
              <a:rPr lang="ar-IQ" sz="2000" b="1" dirty="0" err="1"/>
              <a:t>ﺍﻟﺴﻨﺔ</a:t>
            </a:r>
            <a:r>
              <a:rPr lang="ar-IQ" sz="2000" b="1" dirty="0"/>
              <a:t> </a:t>
            </a:r>
            <a:r>
              <a:rPr lang="ar-IQ" sz="2000" b="1" dirty="0" err="1"/>
              <a:t>ﺍﻟﻤﺎﻟﻴﺔ</a:t>
            </a:r>
            <a:r>
              <a:rPr lang="ar-IQ" sz="2000" b="1" dirty="0"/>
              <a:t>.</a:t>
            </a:r>
            <a:endParaRPr lang="en-US" sz="2000" dirty="0"/>
          </a:p>
          <a:p>
            <a:pPr marL="0" indent="0" algn="just" rtl="1">
              <a:buNone/>
            </a:pPr>
            <a:r>
              <a:rPr lang="ar-IQ" sz="2000" b="1" dirty="0" err="1"/>
              <a:t>ﺛﺎﻣﻨﺎ</a:t>
            </a:r>
            <a:r>
              <a:rPr lang="ar-IQ" sz="2000" b="1" dirty="0"/>
              <a:t>: </a:t>
            </a:r>
            <a:r>
              <a:rPr lang="ar-IQ" sz="2000" b="1" dirty="0" err="1"/>
              <a:t>ﻣﺮﺣﻠﺔ</a:t>
            </a:r>
            <a:r>
              <a:rPr lang="ar-IQ" sz="2000" b="1" dirty="0"/>
              <a:t> </a:t>
            </a:r>
            <a:r>
              <a:rPr lang="ar-IQ" sz="2000" b="1" dirty="0" err="1"/>
              <a:t>ﻁﺒﻌﻬــــــﺎ</a:t>
            </a:r>
            <a:r>
              <a:rPr lang="ar-IQ" sz="2000" b="1" dirty="0"/>
              <a:t> </a:t>
            </a:r>
            <a:r>
              <a:rPr lang="ar-IQ" sz="2000" b="1" dirty="0" err="1"/>
              <a:t>ﻣﻦ</a:t>
            </a:r>
            <a:r>
              <a:rPr lang="ar-IQ" sz="2000" b="1" dirty="0"/>
              <a:t> </a:t>
            </a:r>
            <a:r>
              <a:rPr lang="ar-IQ" sz="2000" b="1" dirty="0" err="1"/>
              <a:t>ﻗﺒﻞ</a:t>
            </a:r>
            <a:r>
              <a:rPr lang="ar-IQ" sz="2000" b="1" dirty="0"/>
              <a:t> </a:t>
            </a:r>
            <a:r>
              <a:rPr lang="ar-IQ" sz="2000" b="1" dirty="0" err="1"/>
              <a:t>ﻭﺯﺍﺭﺗﻲ</a:t>
            </a:r>
            <a:r>
              <a:rPr lang="ar-IQ" sz="2000" b="1" dirty="0"/>
              <a:t> </a:t>
            </a:r>
            <a:r>
              <a:rPr lang="ar-IQ" sz="2000" b="1" dirty="0" err="1"/>
              <a:t>ﺍﻟﻤﺎﻟﻴـﺔ</a:t>
            </a:r>
            <a:r>
              <a:rPr lang="ar-IQ" sz="2000" b="1" dirty="0"/>
              <a:t> </a:t>
            </a:r>
            <a:r>
              <a:rPr lang="ar-IQ" sz="2000" b="1" dirty="0" err="1"/>
              <a:t>ﻭﺍﻟﺘﺨﻄـﻴﻂ</a:t>
            </a:r>
            <a:r>
              <a:rPr lang="ar-IQ" sz="2000" b="1" dirty="0"/>
              <a:t>  </a:t>
            </a:r>
            <a:r>
              <a:rPr lang="ar-IQ" sz="2000" b="1" dirty="0" err="1"/>
              <a:t>ﻭﺗﻮﺯﻳﻌﻬـﺎ</a:t>
            </a:r>
            <a:r>
              <a:rPr lang="ar-IQ" sz="2000" b="1" dirty="0"/>
              <a:t> </a:t>
            </a:r>
            <a:r>
              <a:rPr lang="ar-IQ" sz="2000" b="1" dirty="0" err="1"/>
              <a:t>ﻋﻠﻰ</a:t>
            </a:r>
            <a:r>
              <a:rPr lang="ar-IQ" sz="2000" b="1" dirty="0"/>
              <a:t> </a:t>
            </a:r>
            <a:r>
              <a:rPr lang="ar-IQ" sz="2000" b="1" dirty="0" err="1"/>
              <a:t>ﺍﻟﺪﻭﺍﺋــﺮ</a:t>
            </a:r>
            <a:r>
              <a:rPr lang="ar-IQ" sz="2000" b="1" dirty="0"/>
              <a:t> </a:t>
            </a:r>
            <a:r>
              <a:rPr lang="ar-IQ" sz="2000" b="1" dirty="0" err="1"/>
              <a:t>ﻛـﻞ</a:t>
            </a:r>
            <a:r>
              <a:rPr lang="ar-IQ" sz="2000" b="1" dirty="0"/>
              <a:t> </a:t>
            </a:r>
            <a:r>
              <a:rPr lang="ar-IQ" sz="2000" b="1" dirty="0" err="1"/>
              <a:t>ﺣـــﺴـﺐ</a:t>
            </a:r>
            <a:r>
              <a:rPr lang="ar-IQ" sz="2000" b="1" dirty="0"/>
              <a:t> </a:t>
            </a:r>
            <a:r>
              <a:rPr lang="ar-IQ" sz="2000" b="1" dirty="0" err="1"/>
              <a:t>ﻣﺎ</a:t>
            </a:r>
            <a:r>
              <a:rPr lang="ar-IQ" sz="2000" b="1" dirty="0"/>
              <a:t> </a:t>
            </a:r>
            <a:r>
              <a:rPr lang="ar-IQ" sz="2000" b="1" dirty="0" err="1"/>
              <a:t>ﻳﺨﺼﻬـﺎ</a:t>
            </a:r>
            <a:r>
              <a:rPr lang="ar-IQ" sz="2000" b="1" dirty="0"/>
              <a:t> </a:t>
            </a:r>
            <a:r>
              <a:rPr lang="ar-IQ" sz="2000" b="1" dirty="0" err="1"/>
              <a:t>ﻣﻨﻬﺎ</a:t>
            </a:r>
            <a:r>
              <a:rPr lang="ar-IQ" sz="2000" b="1" dirty="0"/>
              <a:t>  </a:t>
            </a:r>
            <a:r>
              <a:rPr lang="ar-IQ" sz="2000" b="1" dirty="0" err="1"/>
              <a:t>ﻟﻜﻲ</a:t>
            </a:r>
            <a:r>
              <a:rPr lang="ar-IQ" sz="2000" b="1" dirty="0"/>
              <a:t> </a:t>
            </a:r>
            <a:r>
              <a:rPr lang="ar-IQ" sz="2000" b="1" dirty="0" err="1"/>
              <a:t>ﺗﺒﺪﺃ</a:t>
            </a:r>
            <a:r>
              <a:rPr lang="ar-IQ" sz="2000" b="1" dirty="0"/>
              <a:t> </a:t>
            </a:r>
            <a:r>
              <a:rPr lang="ar-IQ" sz="2000" b="1" dirty="0" err="1"/>
              <a:t>ﻣﺮﺣﻠﺔ</a:t>
            </a:r>
            <a:r>
              <a:rPr lang="ar-IQ" sz="2000" b="1" dirty="0"/>
              <a:t> </a:t>
            </a:r>
            <a:r>
              <a:rPr lang="ar-IQ" sz="2000" b="1" dirty="0" err="1"/>
              <a:t>ﺍﻟﺘﻨﻔﻴﺬ</a:t>
            </a:r>
            <a:r>
              <a:rPr lang="ar-IQ" sz="2000" b="1" dirty="0"/>
              <a:t>.</a:t>
            </a:r>
            <a:endParaRPr lang="en-US" sz="2000" dirty="0"/>
          </a:p>
          <a:p>
            <a:pPr marL="0" indent="0" algn="just" rtl="1">
              <a:buNone/>
            </a:pPr>
            <a:endParaRPr lang="en-US" sz="2000" b="1" dirty="0"/>
          </a:p>
        </p:txBody>
      </p:sp>
    </p:spTree>
    <p:extLst>
      <p:ext uri="{BB962C8B-B14F-4D97-AF65-F5344CB8AC3E}">
        <p14:creationId xmlns:p14="http://schemas.microsoft.com/office/powerpoint/2010/main" val="41574599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11266"/>
            <a:ext cx="8229600" cy="562074"/>
          </a:xfrm>
        </p:spPr>
        <p:txBody>
          <a:bodyPr>
            <a:noAutofit/>
          </a:bodyPr>
          <a:lstStyle/>
          <a:p>
            <a:endParaRPr lang="en-US" sz="3600" u="sng" dirty="0"/>
          </a:p>
        </p:txBody>
      </p:sp>
      <p:sp>
        <p:nvSpPr>
          <p:cNvPr id="3" name="عنصر نائب للمحتوى 2"/>
          <p:cNvSpPr>
            <a:spLocks noGrp="1"/>
          </p:cNvSpPr>
          <p:nvPr>
            <p:ph idx="1"/>
          </p:nvPr>
        </p:nvSpPr>
        <p:spPr>
          <a:xfrm>
            <a:off x="457200" y="692696"/>
            <a:ext cx="8229600" cy="5688632"/>
          </a:xfrm>
        </p:spPr>
        <p:txBody>
          <a:bodyPr>
            <a:normAutofit/>
          </a:bodyPr>
          <a:lstStyle/>
          <a:p>
            <a:pPr marL="0" indent="0" algn="just" rtl="1">
              <a:buNone/>
            </a:pPr>
            <a:endParaRPr lang="en-US" sz="2000" dirty="0"/>
          </a:p>
          <a:p>
            <a:pPr marL="0" indent="0" algn="just" rtl="1">
              <a:buNone/>
            </a:pPr>
            <a:r>
              <a:rPr lang="ar-IQ" sz="2000" b="1" dirty="0" err="1"/>
              <a:t>ﺗﻘﺴﻴﻤﺎﺕ</a:t>
            </a:r>
            <a:r>
              <a:rPr lang="ar-IQ" sz="2000" b="1" dirty="0"/>
              <a:t> ﺍﻟﻤﻮﺍﺯﻧﺔ </a:t>
            </a:r>
            <a:r>
              <a:rPr lang="fa-IR" sz="2000" b="1" dirty="0"/>
              <a:t> ﺗﻘﺴﻢ ﺍﻟﻤﻮﺍﺯﻧﺔ ﺇﻟﻰ ﻗﺴﻤﻴﻦ:-  </a:t>
            </a:r>
            <a:endParaRPr lang="en-US" sz="2000" dirty="0"/>
          </a:p>
          <a:p>
            <a:pPr marL="0" indent="0" algn="just" rtl="1">
              <a:buNone/>
            </a:pPr>
            <a:r>
              <a:rPr lang="ar-IQ" sz="2000" b="1" dirty="0"/>
              <a:t>ﺃ .</a:t>
            </a:r>
            <a:r>
              <a:rPr lang="ar-IQ" sz="2000" b="1" dirty="0" err="1"/>
              <a:t>ﺍﻟﻨﻔﻘﺎﺕ</a:t>
            </a:r>
            <a:r>
              <a:rPr lang="ar-IQ" sz="2000" b="1" dirty="0"/>
              <a:t> </a:t>
            </a:r>
            <a:r>
              <a:rPr lang="ar-IQ" sz="2000" b="1" dirty="0" err="1"/>
              <a:t>ﺍﻟﺠﺎﺭﻳﺔ</a:t>
            </a:r>
            <a:r>
              <a:rPr lang="ar-IQ" sz="2000" b="1" dirty="0"/>
              <a:t>  </a:t>
            </a:r>
            <a:endParaRPr lang="en-US" sz="2000" dirty="0"/>
          </a:p>
          <a:p>
            <a:pPr marL="0" indent="0" algn="just" rtl="1">
              <a:buNone/>
            </a:pPr>
            <a:r>
              <a:rPr lang="ar-IQ" sz="2000" b="1" dirty="0"/>
              <a:t> </a:t>
            </a:r>
            <a:r>
              <a:rPr lang="ar-IQ" sz="2000" b="1" dirty="0" err="1"/>
              <a:t>ﺃﻭﻻ</a:t>
            </a:r>
            <a:r>
              <a:rPr lang="ar-IQ" sz="2000" b="1" dirty="0"/>
              <a:t> :</a:t>
            </a:r>
            <a:r>
              <a:rPr lang="ar-IQ" sz="2000" b="1" dirty="0" err="1"/>
              <a:t>ﺍﻟﺘﻘﺴﻴﻢ</a:t>
            </a:r>
            <a:r>
              <a:rPr lang="ar-IQ" sz="2000" b="1" dirty="0"/>
              <a:t> </a:t>
            </a:r>
            <a:r>
              <a:rPr lang="ar-IQ" sz="2000" b="1" dirty="0" err="1"/>
              <a:t>ﺍﻹﺩﺍﺭﻱ</a:t>
            </a:r>
            <a:r>
              <a:rPr lang="ar-IQ" sz="2000" b="1" dirty="0"/>
              <a:t> :</a:t>
            </a:r>
            <a:endParaRPr lang="en-US" sz="2000" dirty="0"/>
          </a:p>
          <a:p>
            <a:pPr marL="0" indent="0" algn="just" rtl="1">
              <a:buNone/>
            </a:pPr>
            <a:r>
              <a:rPr lang="ar-IQ" sz="2000" b="1" dirty="0"/>
              <a:t> </a:t>
            </a:r>
            <a:r>
              <a:rPr lang="ar-IQ" sz="2000" b="1" dirty="0" err="1"/>
              <a:t>ﺑﻤﻮﺟﺒﻪ</a:t>
            </a:r>
            <a:r>
              <a:rPr lang="ar-IQ" sz="2000" b="1" dirty="0"/>
              <a:t> </a:t>
            </a:r>
            <a:r>
              <a:rPr lang="ar-IQ" sz="2000" b="1" dirty="0" err="1"/>
              <a:t>ﺗﻘﺴﻢ</a:t>
            </a:r>
            <a:r>
              <a:rPr lang="ar-IQ" sz="2000" b="1" dirty="0"/>
              <a:t> </a:t>
            </a:r>
            <a:r>
              <a:rPr lang="ar-IQ" sz="2000" b="1" dirty="0" err="1"/>
              <a:t>ﺍﻟﻮﺣﺪﺍﺕ</a:t>
            </a:r>
            <a:r>
              <a:rPr lang="ar-IQ" sz="2000" b="1" dirty="0"/>
              <a:t> </a:t>
            </a:r>
            <a:r>
              <a:rPr lang="ar-IQ" sz="2000" b="1" dirty="0" err="1"/>
              <a:t>ﺍﻟﻤﻨﻔــﺬﺓ</a:t>
            </a:r>
            <a:r>
              <a:rPr lang="ar-IQ" sz="2000" b="1" dirty="0"/>
              <a:t> </a:t>
            </a:r>
            <a:r>
              <a:rPr lang="ar-IQ" sz="2000" b="1" dirty="0" err="1"/>
              <a:t>ﻟﻠﻤﻮﺍﺯﻧﺔ</a:t>
            </a:r>
            <a:r>
              <a:rPr lang="ar-IQ" sz="2000" b="1" dirty="0"/>
              <a:t> </a:t>
            </a:r>
            <a:r>
              <a:rPr lang="ar-IQ" sz="2000" b="1" dirty="0" err="1"/>
              <a:t>ﺇﻟﻰ</a:t>
            </a:r>
            <a:r>
              <a:rPr lang="ar-IQ" sz="2000" b="1" dirty="0"/>
              <a:t> </a:t>
            </a:r>
            <a:r>
              <a:rPr lang="ar-IQ" sz="2000" b="1" dirty="0" err="1"/>
              <a:t>ﺍﻟﺒﺎﺏ</a:t>
            </a:r>
            <a:r>
              <a:rPr lang="ar-IQ" sz="2000" b="1" dirty="0"/>
              <a:t> </a:t>
            </a:r>
            <a:r>
              <a:rPr lang="ar-IQ" sz="2000" b="1" dirty="0" err="1"/>
              <a:t>ﻭﻳﻤﺜﻞ</a:t>
            </a:r>
            <a:r>
              <a:rPr lang="ar-IQ" sz="2000" b="1" dirty="0"/>
              <a:t> ﺍﻟﻮﺯﺍﺭﺓ </a:t>
            </a:r>
            <a:r>
              <a:rPr lang="ar-IQ" sz="2000" b="1" dirty="0" err="1"/>
              <a:t>ﺃﻭ</a:t>
            </a:r>
            <a:r>
              <a:rPr lang="ar-IQ" sz="2000" b="1" dirty="0"/>
              <a:t> </a:t>
            </a:r>
            <a:r>
              <a:rPr lang="ar-IQ" sz="2000" b="1" dirty="0" err="1"/>
              <a:t>ﺍﻟﺪﺍﺋﺮﺓ</a:t>
            </a:r>
            <a:r>
              <a:rPr lang="ar-IQ" sz="2000" b="1" dirty="0"/>
              <a:t> </a:t>
            </a:r>
            <a:r>
              <a:rPr lang="ar-IQ" sz="2000" b="1" dirty="0" err="1"/>
              <a:t>ﺍﻟﺮﺋﻴﺴﻴﺔ</a:t>
            </a:r>
            <a:r>
              <a:rPr lang="ar-IQ" sz="2000" b="1" dirty="0"/>
              <a:t> </a:t>
            </a:r>
            <a:r>
              <a:rPr lang="ar-IQ" sz="2000" b="1" dirty="0" err="1"/>
              <a:t>ﺍﻟﺘﻲ</a:t>
            </a:r>
            <a:r>
              <a:rPr lang="ar-IQ" sz="2000" b="1" dirty="0"/>
              <a:t> ﻻ </a:t>
            </a:r>
            <a:r>
              <a:rPr lang="ar-IQ" sz="2000" b="1" dirty="0" err="1"/>
              <a:t>ﺗﺮﺗﺒﻂ</a:t>
            </a:r>
            <a:r>
              <a:rPr lang="ar-IQ" sz="2000" b="1" dirty="0"/>
              <a:t> </a:t>
            </a:r>
            <a:r>
              <a:rPr lang="ar-IQ" sz="2000" b="1" dirty="0" err="1"/>
              <a:t>ﺑﻮﺯﺍﺭﺓ</a:t>
            </a:r>
            <a:r>
              <a:rPr lang="ar-IQ" sz="2000" b="1" dirty="0"/>
              <a:t> . </a:t>
            </a:r>
            <a:r>
              <a:rPr lang="ar-IQ" sz="2000" b="1" dirty="0" err="1"/>
              <a:t>ﺛﻢ</a:t>
            </a:r>
            <a:r>
              <a:rPr lang="ar-IQ" sz="2000" b="1" dirty="0"/>
              <a:t> </a:t>
            </a:r>
            <a:r>
              <a:rPr lang="ar-IQ" sz="2000" b="1" dirty="0" err="1"/>
              <a:t>ﺍﻟﻘﺴــــﻢ</a:t>
            </a:r>
            <a:r>
              <a:rPr lang="ar-IQ" sz="2000" b="1" dirty="0"/>
              <a:t> </a:t>
            </a:r>
            <a:r>
              <a:rPr lang="ar-IQ" sz="2000" b="1" dirty="0" err="1"/>
              <a:t>ﻭﻳﻤﺜﻞ</a:t>
            </a:r>
            <a:r>
              <a:rPr lang="ar-IQ" sz="2000" b="1" dirty="0"/>
              <a:t> </a:t>
            </a:r>
            <a:r>
              <a:rPr lang="ar-IQ" sz="2000" b="1" dirty="0" err="1"/>
              <a:t>ﺍﻟﻤﺪﻳﺮﻳﺎﺕ</a:t>
            </a:r>
            <a:r>
              <a:rPr lang="ar-IQ" sz="2000" b="1" dirty="0"/>
              <a:t> </a:t>
            </a:r>
            <a:r>
              <a:rPr lang="ar-IQ" sz="2000" b="1" dirty="0" err="1"/>
              <a:t>ﺍﻟﻌﺎﻣﺔ</a:t>
            </a:r>
            <a:r>
              <a:rPr lang="ar-IQ" sz="2000" b="1" dirty="0"/>
              <a:t> </a:t>
            </a:r>
            <a:r>
              <a:rPr lang="ar-IQ" sz="2000" b="1" dirty="0" err="1"/>
              <a:t>ﻭﺍﻟﺘﺸﻜﻴﻼﺕ</a:t>
            </a:r>
            <a:r>
              <a:rPr lang="ar-IQ" sz="2000" b="1" dirty="0"/>
              <a:t> </a:t>
            </a:r>
            <a:r>
              <a:rPr lang="ar-IQ" sz="2000" b="1" dirty="0" err="1"/>
              <a:t>ﺍﻟﺮﺋﻴﺴﻴﺔ</a:t>
            </a:r>
            <a:r>
              <a:rPr lang="ar-IQ" sz="2000" b="1" dirty="0"/>
              <a:t> </a:t>
            </a:r>
            <a:r>
              <a:rPr lang="ar-IQ" sz="2000" b="1" dirty="0" err="1"/>
              <a:t>ﺍﻟﺘﻲ</a:t>
            </a:r>
            <a:r>
              <a:rPr lang="ar-IQ" sz="2000" b="1" dirty="0"/>
              <a:t> </a:t>
            </a:r>
            <a:r>
              <a:rPr lang="ar-IQ" sz="2000" b="1" dirty="0" err="1"/>
              <a:t>ﺗﺮﺗﺒــــــﻂ</a:t>
            </a:r>
            <a:r>
              <a:rPr lang="ar-IQ" sz="2000" b="1" dirty="0"/>
              <a:t> </a:t>
            </a:r>
            <a:r>
              <a:rPr lang="ar-IQ" sz="2000" b="1" dirty="0" err="1"/>
              <a:t>ﺑﺎﻟﻮﺯﺍﺭﺓ</a:t>
            </a:r>
            <a:r>
              <a:rPr lang="ar-IQ" sz="2000" b="1" dirty="0"/>
              <a:t> </a:t>
            </a:r>
            <a:r>
              <a:rPr lang="ar-IQ" sz="2000" b="1" dirty="0" err="1"/>
              <a:t>ﻭﺗﻌﺘﺒﺮ</a:t>
            </a:r>
            <a:r>
              <a:rPr lang="ar-IQ" sz="2000" b="1" dirty="0"/>
              <a:t> </a:t>
            </a:r>
            <a:r>
              <a:rPr lang="ar-IQ" sz="2000" b="1" dirty="0" err="1"/>
              <a:t>ﻣﻦ</a:t>
            </a:r>
            <a:r>
              <a:rPr lang="ar-IQ" sz="2000" b="1" dirty="0"/>
              <a:t> </a:t>
            </a:r>
            <a:r>
              <a:rPr lang="ar-IQ" sz="2000" b="1" dirty="0" err="1"/>
              <a:t>ﺗﺸﻜﻴﻼﺗﻬﺎ</a:t>
            </a:r>
            <a:r>
              <a:rPr lang="ar-IQ" sz="2000" b="1" dirty="0"/>
              <a:t> </a:t>
            </a:r>
            <a:r>
              <a:rPr lang="ar-IQ" sz="2000" b="1" dirty="0" err="1"/>
              <a:t>ﻭﺗﻘﺴﻢ</a:t>
            </a:r>
            <a:r>
              <a:rPr lang="ar-IQ" sz="2000" b="1" dirty="0"/>
              <a:t> </a:t>
            </a:r>
            <a:r>
              <a:rPr lang="ar-IQ" sz="2000" b="1" dirty="0" err="1"/>
              <a:t>ﺍﻟﺪﺍﺋﺮﺓ</a:t>
            </a:r>
            <a:r>
              <a:rPr lang="ar-IQ" sz="2000" b="1" dirty="0"/>
              <a:t> </a:t>
            </a:r>
            <a:r>
              <a:rPr lang="ar-IQ" sz="2000" b="1" dirty="0" err="1"/>
              <a:t>ﺃﺣﻴﺎﻧﺎ</a:t>
            </a:r>
            <a:r>
              <a:rPr lang="ar-IQ" sz="2000" b="1" dirty="0"/>
              <a:t> </a:t>
            </a:r>
            <a:r>
              <a:rPr lang="ar-IQ" sz="2000" b="1" dirty="0" err="1"/>
              <a:t>ﺇﻟﻰ</a:t>
            </a:r>
            <a:r>
              <a:rPr lang="ar-IQ" sz="2000" b="1" dirty="0"/>
              <a:t> </a:t>
            </a:r>
            <a:r>
              <a:rPr lang="ar-IQ" sz="2000" b="1" dirty="0" err="1"/>
              <a:t>ﺗﺸﻜﻴﻼﺕ</a:t>
            </a:r>
            <a:r>
              <a:rPr lang="ar-IQ" sz="2000" b="1" dirty="0"/>
              <a:t> </a:t>
            </a:r>
            <a:r>
              <a:rPr lang="ar-IQ" sz="2000" b="1" dirty="0" err="1"/>
              <a:t>ﻭﻛﻞ</a:t>
            </a:r>
            <a:r>
              <a:rPr lang="ar-IQ" sz="2000" b="1" dirty="0"/>
              <a:t> </a:t>
            </a:r>
            <a:r>
              <a:rPr lang="ar-IQ" sz="2000" b="1" dirty="0" err="1"/>
              <a:t>ﺗﺸﻜﻴﻞ</a:t>
            </a:r>
            <a:r>
              <a:rPr lang="ar-IQ" sz="2000" b="1" dirty="0"/>
              <a:t> </a:t>
            </a:r>
            <a:r>
              <a:rPr lang="ar-IQ" sz="2000" b="1" dirty="0" err="1"/>
              <a:t>ﻳﺮﻣﺰ</a:t>
            </a:r>
            <a:r>
              <a:rPr lang="ar-IQ" sz="2000" b="1" dirty="0"/>
              <a:t> </a:t>
            </a:r>
            <a:r>
              <a:rPr lang="ar-IQ" sz="2000" b="1" dirty="0" err="1"/>
              <a:t>ﻟﻪ</a:t>
            </a:r>
            <a:r>
              <a:rPr lang="ar-IQ" sz="2000" b="1" dirty="0"/>
              <a:t>  </a:t>
            </a:r>
            <a:r>
              <a:rPr lang="ar-IQ" sz="2000" b="1" dirty="0" err="1"/>
              <a:t>ﺑﺎﻟﻔــــﺮﻉ</a:t>
            </a:r>
            <a:r>
              <a:rPr lang="ar-IQ" sz="2000" b="1" dirty="0"/>
              <a:t> .</a:t>
            </a:r>
            <a:endParaRPr lang="en-US" sz="2000" dirty="0"/>
          </a:p>
          <a:p>
            <a:pPr marL="0" indent="0" algn="just" rtl="1">
              <a:buNone/>
            </a:pPr>
            <a:r>
              <a:rPr lang="ar-IQ" sz="2000" b="1" dirty="0"/>
              <a:t> </a:t>
            </a:r>
            <a:endParaRPr lang="en-US" sz="2000" dirty="0"/>
          </a:p>
          <a:p>
            <a:pPr marL="0" indent="0" algn="just" rtl="1">
              <a:buNone/>
            </a:pPr>
            <a:r>
              <a:rPr lang="ar-IQ" sz="2000" b="1" dirty="0" err="1"/>
              <a:t>ﺛﺎﻧﻴﺎ</a:t>
            </a:r>
            <a:r>
              <a:rPr lang="ar-IQ" sz="2000" b="1" dirty="0"/>
              <a:t> :</a:t>
            </a:r>
            <a:r>
              <a:rPr lang="ar-IQ" sz="2000" b="1" dirty="0" err="1"/>
              <a:t>ﺍﻟﺘﻘﺴﻴﻢ</a:t>
            </a:r>
            <a:r>
              <a:rPr lang="ar-IQ" sz="2000" b="1" dirty="0"/>
              <a:t> </a:t>
            </a:r>
            <a:r>
              <a:rPr lang="ar-IQ" sz="2000" b="1" dirty="0" err="1"/>
              <a:t>ﺍﻹﻗﺘﺼﺎﺩﻱ</a:t>
            </a:r>
            <a:r>
              <a:rPr lang="ar-IQ" sz="2000" b="1" dirty="0"/>
              <a:t> :</a:t>
            </a:r>
            <a:endParaRPr lang="en-US" sz="2000" dirty="0"/>
          </a:p>
          <a:p>
            <a:pPr marL="0" indent="0" algn="just" rtl="1">
              <a:buNone/>
            </a:pPr>
            <a:r>
              <a:rPr lang="ar-IQ" sz="2000" b="1" dirty="0"/>
              <a:t> </a:t>
            </a:r>
            <a:r>
              <a:rPr lang="ar-IQ" sz="2000" b="1" dirty="0" err="1"/>
              <a:t>ﻭﺑﻤﻮﺟﺒﻪ</a:t>
            </a:r>
            <a:r>
              <a:rPr lang="ar-IQ" sz="2000" b="1" dirty="0"/>
              <a:t> </a:t>
            </a:r>
            <a:r>
              <a:rPr lang="ar-IQ" sz="2000" b="1" dirty="0" err="1"/>
              <a:t>ﺗﻘﺴﻢ</a:t>
            </a:r>
            <a:r>
              <a:rPr lang="ar-IQ" sz="2000" b="1" dirty="0"/>
              <a:t> </a:t>
            </a:r>
            <a:r>
              <a:rPr lang="ar-IQ" sz="2000" b="1" dirty="0" err="1"/>
              <a:t>ﺍﻟﻤﺼﺮﻭﻓﺎﺕ</a:t>
            </a:r>
            <a:r>
              <a:rPr lang="ar-IQ" sz="2000" b="1" dirty="0"/>
              <a:t> </a:t>
            </a:r>
            <a:r>
              <a:rPr lang="ar-IQ" sz="2000" b="1" dirty="0" err="1"/>
              <a:t>ﺇﻟﻰ</a:t>
            </a:r>
            <a:r>
              <a:rPr lang="ar-IQ" sz="2000" b="1" dirty="0"/>
              <a:t> </a:t>
            </a:r>
            <a:r>
              <a:rPr lang="ar-IQ" sz="2000" b="1" dirty="0" err="1"/>
              <a:t>ﺗﻘﺴﻴﻤﺎﺕ</a:t>
            </a:r>
            <a:r>
              <a:rPr lang="ar-IQ" sz="2000" b="1" dirty="0"/>
              <a:t> </a:t>
            </a:r>
            <a:r>
              <a:rPr lang="ar-IQ" sz="2000" b="1" dirty="0" err="1"/>
              <a:t>ﻭﻓﻘﺎ</a:t>
            </a:r>
            <a:r>
              <a:rPr lang="ar-IQ" sz="2000" b="1" dirty="0"/>
              <a:t> </a:t>
            </a:r>
            <a:r>
              <a:rPr lang="ar-IQ" sz="2000" b="1" dirty="0" err="1"/>
              <a:t>ﻟﻸﺛﺮ</a:t>
            </a:r>
            <a:r>
              <a:rPr lang="ar-IQ" sz="2000" b="1" dirty="0"/>
              <a:t> </a:t>
            </a:r>
            <a:r>
              <a:rPr lang="ar-IQ" sz="2000" b="1" dirty="0" err="1"/>
              <a:t>ﺍﻹﻗﺘﺼﺎﺩﻱ</a:t>
            </a:r>
            <a:r>
              <a:rPr lang="ar-IQ" sz="2000" b="1" dirty="0"/>
              <a:t> </a:t>
            </a:r>
            <a:r>
              <a:rPr lang="ar-IQ" sz="2000" b="1" dirty="0" err="1"/>
              <a:t>ﻭﻛﻞ</a:t>
            </a:r>
            <a:r>
              <a:rPr lang="ar-IQ" sz="2000" b="1" dirty="0"/>
              <a:t> </a:t>
            </a:r>
            <a:r>
              <a:rPr lang="ar-IQ" sz="2000" b="1" dirty="0" err="1"/>
              <a:t>ﺗﻘﺴﻴﻢ</a:t>
            </a:r>
            <a:r>
              <a:rPr lang="ar-IQ" sz="2000" b="1" dirty="0"/>
              <a:t> ، </a:t>
            </a:r>
            <a:r>
              <a:rPr lang="ar-IQ" sz="2000" b="1" dirty="0" err="1"/>
              <a:t>ﻳﺴﻤــﻰ</a:t>
            </a:r>
            <a:r>
              <a:rPr lang="ar-IQ" sz="2000" b="1" dirty="0"/>
              <a:t> </a:t>
            </a:r>
            <a:r>
              <a:rPr lang="ar-IQ" sz="2000" b="1" dirty="0" err="1"/>
              <a:t>ﻓﺼﻞ</a:t>
            </a:r>
            <a:r>
              <a:rPr lang="ar-IQ" sz="2000" b="1" dirty="0"/>
              <a:t> </a:t>
            </a:r>
            <a:r>
              <a:rPr lang="ar-IQ" sz="2000" b="1" dirty="0" err="1"/>
              <a:t>ﺭﺋﻴﺴﻲ</a:t>
            </a:r>
            <a:r>
              <a:rPr lang="ar-IQ" sz="2000" b="1" dirty="0"/>
              <a:t> </a:t>
            </a:r>
            <a:r>
              <a:rPr lang="ar-IQ" sz="2000" b="1" dirty="0" err="1"/>
              <a:t>ﻣﺜﻞ</a:t>
            </a:r>
            <a:r>
              <a:rPr lang="ar-IQ" sz="2000" b="1" dirty="0"/>
              <a:t> </a:t>
            </a:r>
            <a:r>
              <a:rPr lang="ar-IQ" sz="2000" b="1" dirty="0" err="1"/>
              <a:t>ﺗﻌﻮﻳﻀﺎﺕ</a:t>
            </a:r>
            <a:r>
              <a:rPr lang="ar-IQ" sz="2000" b="1" dirty="0"/>
              <a:t> </a:t>
            </a:r>
            <a:r>
              <a:rPr lang="ar-IQ" sz="2000" b="1" dirty="0" err="1"/>
              <a:t>ﺍﻟﻤﻮﻅﻔﻴـﻦ</a:t>
            </a:r>
            <a:r>
              <a:rPr lang="ar-IQ" sz="2000" b="1" dirty="0"/>
              <a:t> ، </a:t>
            </a:r>
            <a:r>
              <a:rPr lang="ar-IQ" sz="2000" b="1" dirty="0" err="1"/>
              <a:t>ﺍﻟﻤﺴﺘﻠﺰﻣﺎﺕ</a:t>
            </a:r>
            <a:r>
              <a:rPr lang="ar-IQ" sz="2000" b="1" dirty="0"/>
              <a:t> </a:t>
            </a:r>
            <a:r>
              <a:rPr lang="ar-IQ" sz="2000" b="1" dirty="0" err="1"/>
              <a:t>ﺍﻟﺴﻠﻌﻴﺔ</a:t>
            </a:r>
            <a:r>
              <a:rPr lang="ar-IQ" sz="2000" b="1" dirty="0"/>
              <a:t> ،</a:t>
            </a:r>
            <a:r>
              <a:rPr lang="ar-IQ" sz="2000" dirty="0"/>
              <a:t> </a:t>
            </a:r>
            <a:r>
              <a:rPr lang="ar-IQ" sz="2000" b="1" dirty="0" err="1"/>
              <a:t>ﺍﻟﻤﺴﺘﻠﺰﻣﺎﺕ</a:t>
            </a:r>
            <a:r>
              <a:rPr lang="ar-IQ" sz="2000" b="1" dirty="0"/>
              <a:t> </a:t>
            </a:r>
            <a:r>
              <a:rPr lang="ar-IQ" sz="2000" b="1" dirty="0" err="1"/>
              <a:t>ﺍﻟﺨﺪﻣﻴﺔ</a:t>
            </a:r>
            <a:r>
              <a:rPr lang="ar-IQ" sz="2000" b="1" dirty="0"/>
              <a:t> ، </a:t>
            </a:r>
            <a:r>
              <a:rPr lang="ar-IQ" sz="2000" b="1" dirty="0" err="1"/>
              <a:t>ﺻﻴﺎﻧﺔ</a:t>
            </a:r>
            <a:r>
              <a:rPr lang="ar-IQ" sz="2000" b="1" dirty="0"/>
              <a:t> </a:t>
            </a:r>
            <a:r>
              <a:rPr lang="ar-IQ" sz="2000" b="1" dirty="0" err="1"/>
              <a:t>ﺍﻟﻤﻮﺟﻮﺩﺍﺕ</a:t>
            </a:r>
            <a:r>
              <a:rPr lang="ar-IQ" sz="2000" b="1" dirty="0"/>
              <a:t> ، </a:t>
            </a:r>
            <a:r>
              <a:rPr lang="ar-IQ" sz="2000" b="1" dirty="0" err="1"/>
              <a:t>ﺍﻟﻨﻔﻘﺎﺕ</a:t>
            </a:r>
            <a:r>
              <a:rPr lang="ar-IQ" sz="2000" b="1" dirty="0"/>
              <a:t> </a:t>
            </a:r>
            <a:r>
              <a:rPr lang="ar-IQ" sz="2000" b="1" dirty="0" err="1"/>
              <a:t>ﺍﻟﺮﺃﺳﻤﺎﻟﻴﺔ</a:t>
            </a:r>
            <a:r>
              <a:rPr lang="ar-IQ" sz="2000" b="1" dirty="0"/>
              <a:t> ، </a:t>
            </a:r>
            <a:r>
              <a:rPr lang="ar-IQ" sz="2000" b="1" dirty="0" err="1"/>
              <a:t>ﺍﻟﻤﻨﺢ</a:t>
            </a:r>
            <a:r>
              <a:rPr lang="ar-IQ" sz="2000" b="1" dirty="0"/>
              <a:t> </a:t>
            </a:r>
            <a:r>
              <a:rPr lang="ar-IQ" sz="2000" b="1" dirty="0" err="1"/>
              <a:t>ﻭﺍﻻﻋﺎﻧﺎﺕ</a:t>
            </a:r>
            <a:r>
              <a:rPr lang="ar-IQ" sz="2000" b="1" dirty="0"/>
              <a:t> </a:t>
            </a:r>
            <a:r>
              <a:rPr lang="ar-IQ" sz="2000" b="1" dirty="0" err="1"/>
              <a:t>ﻭﺧﺪﻣﺔ</a:t>
            </a:r>
            <a:r>
              <a:rPr lang="ar-IQ" sz="2000" b="1" dirty="0"/>
              <a:t> </a:t>
            </a:r>
            <a:r>
              <a:rPr lang="ar-IQ" sz="2000" b="1" dirty="0" err="1"/>
              <a:t>ﺍﻟﺪﻳﻦ</a:t>
            </a:r>
            <a:r>
              <a:rPr lang="ar-IQ" sz="2000" b="1" dirty="0"/>
              <a:t> ، </a:t>
            </a:r>
            <a:r>
              <a:rPr lang="ar-IQ" sz="2000" b="1" dirty="0" err="1"/>
              <a:t>ﺍﻻﻟﺘﺰﺍﻣﺎﺕ</a:t>
            </a:r>
            <a:r>
              <a:rPr lang="ar-IQ" sz="2000" b="1" dirty="0"/>
              <a:t> </a:t>
            </a:r>
            <a:r>
              <a:rPr lang="ar-IQ" sz="2000" b="1" dirty="0" err="1"/>
              <a:t>ﻭﺍﻟﻤﺴﺎﻫﻤﺎﺕ</a:t>
            </a:r>
            <a:r>
              <a:rPr lang="ar-IQ" sz="2000" b="1" dirty="0"/>
              <a:t> </a:t>
            </a:r>
            <a:r>
              <a:rPr lang="ar-IQ" sz="2000" b="1" dirty="0" err="1"/>
              <a:t>ﺍﻻﺟﺘﻤﺎﻋﻴﺔ</a:t>
            </a:r>
            <a:r>
              <a:rPr lang="ar-IQ" sz="2000" b="1" dirty="0"/>
              <a:t> ، </a:t>
            </a:r>
            <a:r>
              <a:rPr lang="ar-IQ" sz="2000" b="1" dirty="0" err="1"/>
              <a:t>ﺍﻟﺒﺮﺍﻣﺞ</a:t>
            </a:r>
            <a:r>
              <a:rPr lang="ar-IQ" sz="2000" b="1" dirty="0"/>
              <a:t> </a:t>
            </a:r>
            <a:r>
              <a:rPr lang="ar-IQ" sz="2000" b="1" dirty="0" err="1"/>
              <a:t>ﺍﻟﺨﺎﺻﺔ</a:t>
            </a:r>
            <a:r>
              <a:rPr lang="ar-IQ" sz="2000" b="1" dirty="0"/>
              <a:t> ، </a:t>
            </a:r>
            <a:r>
              <a:rPr lang="ar-IQ" sz="2000" b="1" dirty="0" err="1"/>
              <a:t>ﺍﻟﺮﻭﺍﺗﺐ</a:t>
            </a:r>
            <a:r>
              <a:rPr lang="ar-IQ" sz="2000" b="1" dirty="0"/>
              <a:t> </a:t>
            </a:r>
            <a:r>
              <a:rPr lang="ar-IQ" sz="2000" b="1" dirty="0" err="1"/>
              <a:t>ﻭﺍﻟﻤﻜﺎﻓﺂﺕ</a:t>
            </a:r>
            <a:r>
              <a:rPr lang="ar-IQ" sz="2000" b="1" dirty="0"/>
              <a:t> </a:t>
            </a:r>
            <a:r>
              <a:rPr lang="ar-IQ" sz="2000" b="1" dirty="0" err="1"/>
              <a:t>ﺍﻟﺘﻘﺎﻋﺪﻳﺔ</a:t>
            </a:r>
            <a:r>
              <a:rPr lang="ar-IQ" sz="2000" b="1" dirty="0"/>
              <a:t> </a:t>
            </a:r>
            <a:r>
              <a:rPr lang="ar-IQ" sz="2000" b="1" dirty="0" err="1"/>
              <a:t>ﻭﺍﻟﻤﻨﺎﻓﻊ</a:t>
            </a:r>
            <a:r>
              <a:rPr lang="ar-IQ" sz="2000" b="1" dirty="0"/>
              <a:t> </a:t>
            </a:r>
            <a:r>
              <a:rPr lang="ar-IQ" sz="2000" b="1" dirty="0" err="1"/>
              <a:t>ﺍﻻﺟﺘﻤﺎﻋﻴﺔ</a:t>
            </a:r>
            <a:r>
              <a:rPr lang="ar-IQ" sz="2000" b="1" dirty="0"/>
              <a:t> .</a:t>
            </a:r>
            <a:endParaRPr lang="en-US" sz="2000" dirty="0"/>
          </a:p>
          <a:p>
            <a:pPr marL="0" indent="0" algn="just" rtl="1">
              <a:buNone/>
            </a:pPr>
            <a:r>
              <a:rPr lang="ar-IQ" sz="2000" b="1" dirty="0" err="1"/>
              <a:t>ﺛﺎﻟﺜﺎ</a:t>
            </a:r>
            <a:r>
              <a:rPr lang="ar-IQ" sz="2000" b="1" dirty="0"/>
              <a:t> :</a:t>
            </a:r>
            <a:r>
              <a:rPr lang="ar-IQ" sz="2000" b="1" dirty="0" err="1"/>
              <a:t>ﺍﻟﺘﻘﺴﻴﻢ</a:t>
            </a:r>
            <a:r>
              <a:rPr lang="ar-IQ" sz="2000" b="1" dirty="0"/>
              <a:t> </a:t>
            </a:r>
            <a:r>
              <a:rPr lang="ar-IQ" sz="2000" b="1" dirty="0" err="1"/>
              <a:t>ﺍﻟﻨﻮﻋﻲ</a:t>
            </a:r>
            <a:r>
              <a:rPr lang="ar-IQ" sz="2000" b="1" dirty="0"/>
              <a:t> : </a:t>
            </a:r>
            <a:endParaRPr lang="en-US" sz="2000" dirty="0"/>
          </a:p>
          <a:p>
            <a:pPr marL="0" indent="0" algn="just" rtl="1">
              <a:buNone/>
            </a:pPr>
            <a:r>
              <a:rPr lang="ar-IQ" sz="2000" b="1" dirty="0" err="1"/>
              <a:t>ﻭﺑﻤﻮﺟﺒــــﻪ</a:t>
            </a:r>
            <a:r>
              <a:rPr lang="ar-IQ" sz="2000" b="1" dirty="0"/>
              <a:t> </a:t>
            </a:r>
            <a:r>
              <a:rPr lang="ar-IQ" sz="2000" b="1" dirty="0" err="1"/>
              <a:t>ﺗﻘﺴـــﻢ</a:t>
            </a:r>
            <a:r>
              <a:rPr lang="ar-IQ" sz="2000" b="1" dirty="0"/>
              <a:t> </a:t>
            </a:r>
            <a:r>
              <a:rPr lang="ar-IQ" sz="2000" b="1" dirty="0" err="1"/>
              <a:t>ﺍﻟﻔﺼﻮﻝ</a:t>
            </a:r>
            <a:r>
              <a:rPr lang="ar-IQ" sz="2000" b="1" dirty="0"/>
              <a:t> </a:t>
            </a:r>
            <a:r>
              <a:rPr lang="ar-IQ" sz="2000" b="1" dirty="0" err="1"/>
              <a:t>ﺍﻟﺮﺋﻴﺴﻴﺔ</a:t>
            </a:r>
            <a:r>
              <a:rPr lang="ar-IQ" sz="2000" b="1" dirty="0"/>
              <a:t> </a:t>
            </a:r>
            <a:r>
              <a:rPr lang="ar-IQ" sz="2000" b="1" dirty="0" err="1"/>
              <a:t>ﺍﻟﻮﺍﺭﺩﺓ</a:t>
            </a:r>
            <a:r>
              <a:rPr lang="ar-IQ" sz="2000" b="1" dirty="0"/>
              <a:t> </a:t>
            </a:r>
            <a:r>
              <a:rPr lang="ar-IQ" sz="2000" b="1" dirty="0" err="1"/>
              <a:t>ﺃﻋــــــﻼﻩ</a:t>
            </a:r>
            <a:r>
              <a:rPr lang="ar-IQ" sz="2000" b="1" dirty="0"/>
              <a:t> </a:t>
            </a:r>
            <a:r>
              <a:rPr lang="ar-IQ" sz="2000" b="1" dirty="0" err="1"/>
              <a:t>ﺇﻟﻰ</a:t>
            </a:r>
            <a:r>
              <a:rPr lang="ar-IQ" sz="2000" b="1" dirty="0"/>
              <a:t> </a:t>
            </a:r>
            <a:r>
              <a:rPr lang="ar-IQ" sz="2000" b="1" dirty="0" err="1"/>
              <a:t>ﻣﻮﺍﺩ</a:t>
            </a:r>
            <a:r>
              <a:rPr lang="ar-IQ" sz="2000" b="1" dirty="0"/>
              <a:t> </a:t>
            </a:r>
            <a:r>
              <a:rPr lang="ar-IQ" sz="2000" b="1" dirty="0" err="1"/>
              <a:t>ﻭﺍﻧﻮﺍﻉ</a:t>
            </a:r>
            <a:r>
              <a:rPr lang="ar-IQ" sz="2000" b="1" dirty="0"/>
              <a:t> </a:t>
            </a:r>
            <a:r>
              <a:rPr lang="ar-IQ" sz="2000" b="1" dirty="0" err="1"/>
              <a:t>ﻭﺗﻔﺎﺻﻴﻞ</a:t>
            </a:r>
            <a:r>
              <a:rPr lang="ar-IQ" sz="2000" b="1" dirty="0"/>
              <a:t> </a:t>
            </a:r>
            <a:r>
              <a:rPr lang="ar-IQ" sz="2000" b="1" dirty="0" err="1"/>
              <a:t>ﺍﻟﻨﻮﻉ</a:t>
            </a:r>
            <a:r>
              <a:rPr lang="ar-IQ" sz="2000" b="1" dirty="0"/>
              <a:t> </a:t>
            </a:r>
            <a:r>
              <a:rPr lang="ar-IQ" sz="2000" b="1" dirty="0" err="1"/>
              <a:t>ﺣﺴﺐ</a:t>
            </a:r>
            <a:r>
              <a:rPr lang="ar-IQ" sz="2000" b="1" dirty="0"/>
              <a:t> </a:t>
            </a:r>
            <a:r>
              <a:rPr lang="ar-IQ" sz="2000" b="1" dirty="0" err="1"/>
              <a:t>ﺍﻟﻤﺼﺮﻭﻑ</a:t>
            </a:r>
            <a:r>
              <a:rPr lang="ar-IQ" sz="2000" b="1" dirty="0"/>
              <a:t> </a:t>
            </a:r>
            <a:r>
              <a:rPr lang="ar-IQ" sz="2000" b="1" dirty="0" err="1"/>
              <a:t>ﻭﻳﺼﻞ</a:t>
            </a:r>
            <a:r>
              <a:rPr lang="ar-IQ" sz="2000" b="1" dirty="0"/>
              <a:t> </a:t>
            </a:r>
            <a:r>
              <a:rPr lang="ar-IQ" sz="2000" b="1" dirty="0" err="1"/>
              <a:t>ﺍﻟﻰ</a:t>
            </a:r>
            <a:r>
              <a:rPr lang="ar-IQ" sz="2000" b="1" dirty="0"/>
              <a:t> </a:t>
            </a:r>
            <a:r>
              <a:rPr lang="ar-IQ" sz="2000" b="1" dirty="0" err="1"/>
              <a:t>ﺍﺭﺑﻊ</a:t>
            </a:r>
            <a:r>
              <a:rPr lang="ar-IQ" sz="2000" b="1" dirty="0"/>
              <a:t> </a:t>
            </a:r>
            <a:r>
              <a:rPr lang="ar-IQ" sz="2000" b="1" dirty="0" err="1"/>
              <a:t>ﻣﺴﺘﻮﻳﺎﺕ</a:t>
            </a:r>
            <a:r>
              <a:rPr lang="ar-IQ" sz="2000" b="1" dirty="0"/>
              <a:t> .</a:t>
            </a:r>
            <a:endParaRPr lang="en-US" sz="2000" dirty="0"/>
          </a:p>
          <a:p>
            <a:pPr marL="0" indent="0" algn="just" rtl="1">
              <a:buNone/>
            </a:pPr>
            <a:endParaRPr lang="en-US" sz="2000" dirty="0"/>
          </a:p>
        </p:txBody>
      </p:sp>
    </p:spTree>
    <p:extLst>
      <p:ext uri="{BB962C8B-B14F-4D97-AF65-F5344CB8AC3E}">
        <p14:creationId xmlns:p14="http://schemas.microsoft.com/office/powerpoint/2010/main" val="31918220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116632"/>
            <a:ext cx="8229600" cy="288032"/>
          </a:xfrm>
        </p:spPr>
        <p:txBody>
          <a:bodyPr>
            <a:normAutofit fontScale="90000"/>
          </a:bodyPr>
          <a:lstStyle/>
          <a:p>
            <a:endParaRPr lang="en-US" sz="3600" u="sng" dirty="0"/>
          </a:p>
        </p:txBody>
      </p:sp>
      <p:sp>
        <p:nvSpPr>
          <p:cNvPr id="3" name="عنصر نائب للمحتوى 2"/>
          <p:cNvSpPr>
            <a:spLocks noGrp="1"/>
          </p:cNvSpPr>
          <p:nvPr>
            <p:ph idx="1"/>
          </p:nvPr>
        </p:nvSpPr>
        <p:spPr>
          <a:xfrm>
            <a:off x="464308" y="404664"/>
            <a:ext cx="8229600" cy="6453336"/>
          </a:xfrm>
        </p:spPr>
        <p:txBody>
          <a:bodyPr>
            <a:noAutofit/>
          </a:bodyPr>
          <a:lstStyle/>
          <a:p>
            <a:pPr marL="0" indent="0" algn="just" rtl="1">
              <a:buNone/>
            </a:pPr>
            <a:endParaRPr lang="ar-IQ" sz="2000" b="1" dirty="0" smtClean="0"/>
          </a:p>
          <a:p>
            <a:pPr marL="0" indent="0" algn="just" rtl="1">
              <a:buNone/>
            </a:pPr>
            <a:r>
              <a:rPr lang="ar-IQ" sz="2000" b="1" dirty="0" err="1" smtClean="0"/>
              <a:t>ﺭﺍﺑﻌﺎ</a:t>
            </a:r>
            <a:r>
              <a:rPr lang="ar-IQ" sz="2000" b="1" dirty="0" smtClean="0"/>
              <a:t> </a:t>
            </a:r>
            <a:r>
              <a:rPr lang="ar-IQ" sz="2000" b="1" dirty="0"/>
              <a:t>:</a:t>
            </a:r>
            <a:r>
              <a:rPr lang="ar-IQ" sz="2000" b="1" dirty="0" err="1"/>
              <a:t>ﺍﻟﺘﻘﺴﻴﻢ</a:t>
            </a:r>
            <a:r>
              <a:rPr lang="ar-IQ" sz="2000" b="1" dirty="0"/>
              <a:t> </a:t>
            </a:r>
            <a:r>
              <a:rPr lang="ar-IQ" sz="2000" b="1" dirty="0" err="1"/>
              <a:t>ﺍﻟﻮﻅﻴﻔﻲ</a:t>
            </a:r>
            <a:r>
              <a:rPr lang="ar-IQ" sz="2000" b="1" dirty="0"/>
              <a:t> : </a:t>
            </a:r>
            <a:endParaRPr lang="en-US" sz="2000" dirty="0"/>
          </a:p>
          <a:p>
            <a:pPr marL="0" indent="0" algn="just" rtl="1">
              <a:buNone/>
            </a:pPr>
            <a:r>
              <a:rPr lang="ar-IQ" sz="2000" b="1" dirty="0" err="1"/>
              <a:t>ﻭﺑﻤﻮﺟﺒـــــــــــﻪ</a:t>
            </a:r>
            <a:r>
              <a:rPr lang="ar-IQ" sz="2000" b="1" dirty="0"/>
              <a:t> </a:t>
            </a:r>
            <a:r>
              <a:rPr lang="ar-IQ" sz="2000" b="1" dirty="0" err="1"/>
              <a:t>ﺗﻘﺴــﻢ</a:t>
            </a:r>
            <a:r>
              <a:rPr lang="ar-IQ" sz="2000" b="1" dirty="0"/>
              <a:t> ﺍﻟﻤﻮﺍﺯﻧـﺔ </a:t>
            </a:r>
            <a:r>
              <a:rPr lang="ar-IQ" sz="2000" b="1" dirty="0" err="1"/>
              <a:t>ﻷﻏـﺮﺍﺽ</a:t>
            </a:r>
            <a:r>
              <a:rPr lang="ar-IQ" sz="2000" b="1" dirty="0"/>
              <a:t> </a:t>
            </a:r>
            <a:r>
              <a:rPr lang="ar-IQ" sz="2000" b="1" dirty="0" err="1"/>
              <a:t>ﻭﺯﺍﺭﺓ</a:t>
            </a:r>
            <a:r>
              <a:rPr lang="ar-IQ" sz="2000" b="1" dirty="0"/>
              <a:t> </a:t>
            </a:r>
            <a:r>
              <a:rPr lang="ar-IQ" sz="2000" b="1" dirty="0" err="1"/>
              <a:t>ﺍﻟﻤﺎﻟﻴﺔ</a:t>
            </a:r>
            <a:r>
              <a:rPr lang="ar-IQ" sz="2000" b="1" dirty="0"/>
              <a:t> </a:t>
            </a:r>
            <a:r>
              <a:rPr lang="ar-IQ" sz="2000" b="1" dirty="0" err="1"/>
              <a:t>ﺣﺴﺐ</a:t>
            </a:r>
            <a:r>
              <a:rPr lang="ar-IQ" sz="2000" b="1" dirty="0"/>
              <a:t> </a:t>
            </a:r>
            <a:r>
              <a:rPr lang="ar-IQ" sz="2000" b="1" dirty="0" err="1"/>
              <a:t>ﺍﻟﻮﻅﺎﺋﻒ</a:t>
            </a:r>
            <a:r>
              <a:rPr lang="ar-IQ" sz="2000" b="1" dirty="0"/>
              <a:t> </a:t>
            </a:r>
            <a:r>
              <a:rPr lang="ar-IQ" sz="2000" b="1" dirty="0" err="1"/>
              <a:t>ﺍﻟﺮﺋﻴﺴﻴﺔ</a:t>
            </a:r>
            <a:r>
              <a:rPr lang="ar-IQ" sz="2000" b="1" dirty="0"/>
              <a:t> </a:t>
            </a:r>
            <a:r>
              <a:rPr lang="ar-IQ" sz="2000" b="1" dirty="0" err="1"/>
              <a:t>ﻣﺜﻼ</a:t>
            </a:r>
            <a:r>
              <a:rPr lang="ar-IQ" sz="2000" b="1" dirty="0"/>
              <a:t>  </a:t>
            </a:r>
            <a:r>
              <a:rPr lang="ar-IQ" sz="2000" b="1" dirty="0" err="1"/>
              <a:t>ﺍﻷﻣﻦ</a:t>
            </a:r>
            <a:r>
              <a:rPr lang="ar-IQ" sz="2000" b="1" dirty="0"/>
              <a:t>، </a:t>
            </a:r>
            <a:r>
              <a:rPr lang="ar-IQ" sz="2000" b="1" dirty="0" err="1" smtClean="0"/>
              <a:t>ﺍﻟﺪﻓﺎﻉ</a:t>
            </a:r>
            <a:r>
              <a:rPr lang="ar-IQ" sz="2000" b="1" dirty="0" smtClean="0"/>
              <a:t> ،</a:t>
            </a:r>
            <a:r>
              <a:rPr lang="ar-IQ" sz="2000" b="1" dirty="0" err="1" smtClean="0"/>
              <a:t>ﺍﻟﺼﺤﺔ</a:t>
            </a:r>
            <a:r>
              <a:rPr lang="ar-IQ" sz="2000" b="1" dirty="0"/>
              <a:t>، </a:t>
            </a:r>
            <a:r>
              <a:rPr lang="ar-IQ" sz="2000" b="1" dirty="0" err="1"/>
              <a:t>ﺍﻟﺘﻌﻠﻴﻢ</a:t>
            </a:r>
            <a:r>
              <a:rPr lang="ar-IQ" sz="2000" b="1" dirty="0"/>
              <a:t>، </a:t>
            </a:r>
            <a:r>
              <a:rPr lang="ar-IQ" sz="2000" b="1" dirty="0" err="1"/>
              <a:t>ﺇﻟﺦ</a:t>
            </a:r>
            <a:r>
              <a:rPr lang="ar-IQ" sz="2000" b="1" dirty="0"/>
              <a:t>.</a:t>
            </a:r>
            <a:endParaRPr lang="en-US" sz="2000" dirty="0"/>
          </a:p>
          <a:p>
            <a:pPr marL="0" indent="0" algn="just" rtl="1">
              <a:buNone/>
            </a:pPr>
            <a:r>
              <a:rPr lang="ar-IQ" sz="2000" b="1" dirty="0" err="1"/>
              <a:t>ﺧﺎﻣﺴﺎ</a:t>
            </a:r>
            <a:r>
              <a:rPr lang="ar-IQ" sz="2000" b="1" dirty="0"/>
              <a:t> :</a:t>
            </a:r>
            <a:r>
              <a:rPr lang="ar-IQ" sz="2000" b="1" dirty="0" err="1"/>
              <a:t>ﺍﻟﺘﻘﺴﻴﻢ</a:t>
            </a:r>
            <a:r>
              <a:rPr lang="ar-IQ" sz="2000" b="1" dirty="0"/>
              <a:t> </a:t>
            </a:r>
            <a:r>
              <a:rPr lang="ar-IQ" sz="2000" b="1" dirty="0" err="1"/>
              <a:t>ﺍﻟﺠﻐﺮﺍﻓﻲ</a:t>
            </a:r>
            <a:r>
              <a:rPr lang="ar-IQ" sz="2000" b="1" dirty="0"/>
              <a:t> : </a:t>
            </a:r>
            <a:endParaRPr lang="en-US" sz="2000" dirty="0"/>
          </a:p>
          <a:p>
            <a:pPr marL="0" indent="0" algn="just" rtl="1">
              <a:buNone/>
            </a:pPr>
            <a:r>
              <a:rPr lang="ar-IQ" sz="2000" b="1" dirty="0" err="1"/>
              <a:t>ﺑﻤﻮﺟﺒﻪ</a:t>
            </a:r>
            <a:r>
              <a:rPr lang="ar-IQ" sz="2000" b="1" dirty="0"/>
              <a:t> </a:t>
            </a:r>
            <a:r>
              <a:rPr lang="ar-IQ" sz="2000" b="1" dirty="0" err="1"/>
              <a:t>ﺗﻘﺴﻢ</a:t>
            </a:r>
            <a:r>
              <a:rPr lang="ar-IQ" sz="2000" b="1" dirty="0"/>
              <a:t> ﺍﻟﻤﻮﺍﺯﻧﺔ </a:t>
            </a:r>
            <a:r>
              <a:rPr lang="ar-IQ" sz="2000" b="1" dirty="0" err="1"/>
              <a:t>ﺣﺴﺐ</a:t>
            </a:r>
            <a:r>
              <a:rPr lang="ar-IQ" sz="2000" b="1" dirty="0"/>
              <a:t> </a:t>
            </a:r>
            <a:r>
              <a:rPr lang="ar-IQ" sz="2000" b="1" dirty="0" err="1"/>
              <a:t>ﺍﻟﻤﺤﺎﻓﻈﺎﺕ</a:t>
            </a:r>
            <a:r>
              <a:rPr lang="ar-IQ" sz="2000" b="1" dirty="0"/>
              <a:t> </a:t>
            </a:r>
            <a:r>
              <a:rPr lang="ar-IQ" sz="2000" b="1" dirty="0" err="1"/>
              <a:t>ﻭﺍﻷﻗﺎﻟﻴﻢ</a:t>
            </a:r>
            <a:r>
              <a:rPr lang="ar-IQ" sz="2000" b="1" dirty="0"/>
              <a:t> </a:t>
            </a:r>
            <a:r>
              <a:rPr lang="ar-IQ" sz="2000" b="1" dirty="0" err="1"/>
              <a:t>ﺇﻧﺴﺠﺎﻣﺎ</a:t>
            </a:r>
            <a:r>
              <a:rPr lang="ar-IQ" sz="2000" b="1" dirty="0"/>
              <a:t> </a:t>
            </a:r>
            <a:r>
              <a:rPr lang="ar-IQ" sz="2000" b="1" dirty="0" err="1"/>
              <a:t>ﻣﻊ</a:t>
            </a:r>
            <a:r>
              <a:rPr lang="ar-IQ" sz="2000" b="1" dirty="0"/>
              <a:t> </a:t>
            </a:r>
            <a:r>
              <a:rPr lang="ar-IQ" sz="2000" b="1" dirty="0" err="1"/>
              <a:t>ﺍﻟﺪﺳﺘﻮﺭ</a:t>
            </a:r>
            <a:r>
              <a:rPr lang="ar-IQ" sz="2000" b="1" dirty="0"/>
              <a:t> </a:t>
            </a:r>
            <a:r>
              <a:rPr lang="ar-IQ" sz="2000" b="1" dirty="0" err="1"/>
              <a:t>ﻭﻛﺬﻟﻚ</a:t>
            </a:r>
            <a:r>
              <a:rPr lang="ar-IQ" sz="2000" b="1" dirty="0"/>
              <a:t> </a:t>
            </a:r>
            <a:r>
              <a:rPr lang="ar-IQ" sz="2000" b="1" dirty="0" err="1"/>
              <a:t>ﻟﺘﻮﻓﻴــــﺮ</a:t>
            </a:r>
            <a:r>
              <a:rPr lang="ar-IQ" sz="2000" b="1" dirty="0"/>
              <a:t> </a:t>
            </a:r>
            <a:r>
              <a:rPr lang="ar-IQ" sz="2000" b="1" dirty="0" err="1"/>
              <a:t>ﺑﻴﺎﻧﺎﺕ</a:t>
            </a:r>
            <a:r>
              <a:rPr lang="ar-IQ" sz="2000" b="1" dirty="0"/>
              <a:t> </a:t>
            </a:r>
            <a:r>
              <a:rPr lang="ar-IQ" sz="2000" b="1" dirty="0" err="1"/>
              <a:t>ﻷﻏﺮﺍﺽ</a:t>
            </a:r>
            <a:r>
              <a:rPr lang="ar-IQ" sz="2000" b="1" dirty="0"/>
              <a:t> </a:t>
            </a:r>
            <a:r>
              <a:rPr lang="ar-IQ" sz="1800" b="1" dirty="0" err="1" smtClean="0"/>
              <a:t>ﺍﻟﺘﺨﻄﻴﻂ</a:t>
            </a:r>
            <a:r>
              <a:rPr lang="ar-IQ" sz="2000" b="1" dirty="0" smtClean="0"/>
              <a:t> </a:t>
            </a:r>
            <a:r>
              <a:rPr lang="ar-IQ" sz="2000" b="1" dirty="0" err="1"/>
              <a:t>ﻭﺍﻟﺘﻨﻤﻴﺔ</a:t>
            </a:r>
            <a:r>
              <a:rPr lang="ar-IQ" sz="2000" b="1" dirty="0"/>
              <a:t>.</a:t>
            </a:r>
            <a:endParaRPr lang="en-US" sz="2000" dirty="0"/>
          </a:p>
          <a:p>
            <a:pPr marL="0" indent="0" algn="just" rtl="1">
              <a:buNone/>
            </a:pPr>
            <a:r>
              <a:rPr lang="ar-IQ" sz="2000" b="1" dirty="0"/>
              <a:t> </a:t>
            </a:r>
            <a:r>
              <a:rPr lang="ar-IQ" sz="2000" b="1" dirty="0" smtClean="0"/>
              <a:t>ب </a:t>
            </a:r>
            <a:r>
              <a:rPr lang="ar-IQ" sz="2000" b="1" dirty="0"/>
              <a:t>– النفقات الاستثمارية ( الرأسمالية ) :</a:t>
            </a:r>
            <a:endParaRPr lang="en-US" sz="2000" dirty="0"/>
          </a:p>
          <a:p>
            <a:pPr marL="0" indent="0" algn="just" rtl="1">
              <a:buNone/>
            </a:pPr>
            <a:r>
              <a:rPr lang="ar-IQ" sz="2000" b="1" dirty="0" err="1"/>
              <a:t>ﻳﺘﻢ</a:t>
            </a:r>
            <a:r>
              <a:rPr lang="ar-IQ" sz="2000" b="1" dirty="0"/>
              <a:t> </a:t>
            </a:r>
            <a:r>
              <a:rPr lang="ar-IQ" sz="2000" b="1" dirty="0" err="1"/>
              <a:t>ﺗﻘﺴﻴﻤﻬﺎ</a:t>
            </a:r>
            <a:r>
              <a:rPr lang="ar-IQ" sz="2000" b="1" dirty="0"/>
              <a:t> </a:t>
            </a:r>
            <a:r>
              <a:rPr lang="ar-IQ" sz="2000" b="1" dirty="0" err="1"/>
              <a:t>ﻋﻠﻰ</a:t>
            </a:r>
            <a:r>
              <a:rPr lang="ar-IQ" sz="2000" b="1" dirty="0"/>
              <a:t> </a:t>
            </a:r>
            <a:r>
              <a:rPr lang="ar-IQ" sz="2000" b="1" dirty="0" err="1"/>
              <a:t>ﺃﺳﺎﺱ</a:t>
            </a:r>
            <a:r>
              <a:rPr lang="ar-IQ" sz="2000" b="1" dirty="0"/>
              <a:t> </a:t>
            </a:r>
            <a:r>
              <a:rPr lang="ar-IQ" sz="2000" b="1" dirty="0" err="1"/>
              <a:t>ﺍﻟﻘﻄﺎﻋﺎﺕ</a:t>
            </a:r>
            <a:r>
              <a:rPr lang="ar-IQ" sz="2000" b="1" dirty="0"/>
              <a:t> </a:t>
            </a:r>
            <a:r>
              <a:rPr lang="ar-IQ" sz="2000" b="1" dirty="0" err="1"/>
              <a:t>ﺍﻹﻗﺘﺼﺎﺩﻳﺔ</a:t>
            </a:r>
            <a:r>
              <a:rPr lang="ar-IQ" sz="2000" b="1" dirty="0"/>
              <a:t> </a:t>
            </a:r>
            <a:r>
              <a:rPr lang="ar-IQ" sz="2000" b="1" dirty="0" err="1"/>
              <a:t>ﺃﻭ</a:t>
            </a:r>
            <a:r>
              <a:rPr lang="ar-IQ" sz="2000" b="1" dirty="0"/>
              <a:t> </a:t>
            </a:r>
            <a:r>
              <a:rPr lang="ar-IQ" sz="2000" b="1" dirty="0" err="1"/>
              <a:t>ﺍﻟﻤﺸﺎﺭﻳﻊ</a:t>
            </a:r>
            <a:r>
              <a:rPr lang="ar-IQ" sz="2000" b="1" dirty="0"/>
              <a:t> </a:t>
            </a:r>
            <a:r>
              <a:rPr lang="ar-IQ" sz="2000" b="1" dirty="0" err="1"/>
              <a:t>ﻭﺗﻘﺴﻴﻢ</a:t>
            </a:r>
            <a:r>
              <a:rPr lang="ar-IQ" sz="2000" b="1" dirty="0"/>
              <a:t> </a:t>
            </a:r>
            <a:r>
              <a:rPr lang="ar-IQ" sz="2000" b="1" dirty="0" err="1"/>
              <a:t>ﺍﻟﻤﺸﺮﻭﻉ</a:t>
            </a:r>
            <a:r>
              <a:rPr lang="ar-IQ" sz="2000" b="1" dirty="0"/>
              <a:t> </a:t>
            </a:r>
            <a:r>
              <a:rPr lang="ar-IQ" sz="2000" b="1" dirty="0" err="1"/>
              <a:t>ﺇﻟﻰ</a:t>
            </a:r>
            <a:r>
              <a:rPr lang="ar-IQ" sz="2000" b="1" dirty="0"/>
              <a:t> </a:t>
            </a:r>
            <a:r>
              <a:rPr lang="ar-IQ" sz="2000" b="1" dirty="0" err="1"/>
              <a:t>ﻓﻘﺮﺍﺗﻪ</a:t>
            </a:r>
            <a:r>
              <a:rPr lang="ar-IQ" sz="2000" b="1" dirty="0"/>
              <a:t> </a:t>
            </a:r>
            <a:r>
              <a:rPr lang="ar-IQ" sz="2000" b="1" dirty="0" err="1"/>
              <a:t>ﻭﻳﻜﻮﻥ</a:t>
            </a:r>
            <a:r>
              <a:rPr lang="ar-IQ" sz="2000" b="1" dirty="0"/>
              <a:t> </a:t>
            </a:r>
            <a:r>
              <a:rPr lang="ar-IQ" sz="2000" b="1" dirty="0" err="1"/>
              <a:t>ﻋﻠﻰ</a:t>
            </a:r>
            <a:r>
              <a:rPr lang="ar-IQ" sz="2000" b="1" dirty="0"/>
              <a:t> </a:t>
            </a:r>
            <a:r>
              <a:rPr lang="ar-IQ" sz="2000" b="1" dirty="0" err="1"/>
              <a:t>ﺃﺳﺎﺱ</a:t>
            </a:r>
            <a:r>
              <a:rPr lang="ar-IQ" sz="2000" b="1" dirty="0"/>
              <a:t> </a:t>
            </a:r>
            <a:r>
              <a:rPr lang="ar-IQ" sz="2000" b="1" dirty="0" err="1"/>
              <a:t>ﺍﻟﻘﻄﺎﻉ</a:t>
            </a:r>
            <a:r>
              <a:rPr lang="ar-IQ" sz="2000" b="1" dirty="0"/>
              <a:t> </a:t>
            </a:r>
            <a:r>
              <a:rPr lang="ar-IQ" sz="2000" b="1" dirty="0" err="1"/>
              <a:t>ﻭﺍﻟﻤﺸﺮﻭﻉ</a:t>
            </a:r>
            <a:r>
              <a:rPr lang="ar-IQ" sz="2000" b="1" dirty="0"/>
              <a:t> </a:t>
            </a:r>
            <a:r>
              <a:rPr lang="ar-IQ" sz="2000" b="1" dirty="0" err="1"/>
              <a:t>ﻭﺍﻟﻤﻮﺍﺩ</a:t>
            </a:r>
            <a:r>
              <a:rPr lang="ar-IQ" sz="2000" b="1" dirty="0"/>
              <a:t> </a:t>
            </a:r>
            <a:r>
              <a:rPr lang="ar-IQ" sz="2000" b="1" dirty="0" err="1"/>
              <a:t>ﻭﺍﻷﻧﻮﺍﻉ</a:t>
            </a:r>
            <a:r>
              <a:rPr lang="ar-IQ" sz="2000" b="1" dirty="0"/>
              <a:t> </a:t>
            </a:r>
            <a:r>
              <a:rPr lang="ar-IQ" sz="2000" b="1" dirty="0" err="1"/>
              <a:t>ﻭﺍﻟﺘﺴﻠﺴﻼﺕ</a:t>
            </a:r>
            <a:r>
              <a:rPr lang="ar-IQ" sz="2000" b="1" dirty="0"/>
              <a:t> </a:t>
            </a:r>
            <a:r>
              <a:rPr lang="ar-IQ" sz="2000" b="1" dirty="0" err="1"/>
              <a:t>ﻭﻋﻠﻰ</a:t>
            </a:r>
            <a:r>
              <a:rPr lang="ar-IQ" sz="2000" b="1" dirty="0"/>
              <a:t> </a:t>
            </a:r>
            <a:r>
              <a:rPr lang="ar-IQ" sz="2000" b="1" dirty="0" err="1"/>
              <a:t>ﻣﺴﺘﻮﻯ</a:t>
            </a:r>
            <a:r>
              <a:rPr lang="ar-IQ" sz="2000" b="1" dirty="0"/>
              <a:t> </a:t>
            </a:r>
            <a:r>
              <a:rPr lang="ar-IQ" sz="2000" b="1" dirty="0" err="1"/>
              <a:t>ﺍﻟﺘﺼﻨﻴﻒ</a:t>
            </a:r>
            <a:r>
              <a:rPr lang="ar-IQ" sz="2000" b="1" dirty="0"/>
              <a:t> </a:t>
            </a:r>
            <a:r>
              <a:rPr lang="ar-IQ" sz="2000" b="1" dirty="0" err="1"/>
              <a:t>ﺍﻻﻗﺘﺼﺎﺩﻱ</a:t>
            </a:r>
            <a:r>
              <a:rPr lang="ar-IQ" sz="2000" b="1" dirty="0"/>
              <a:t> </a:t>
            </a:r>
            <a:r>
              <a:rPr lang="ar-IQ" sz="2000" b="1" dirty="0" err="1"/>
              <a:t>ﺍﻟﺤﺴﺎﺑﺎﺕ</a:t>
            </a:r>
            <a:r>
              <a:rPr lang="ar-IQ" sz="2000" b="1" dirty="0"/>
              <a:t> </a:t>
            </a:r>
            <a:r>
              <a:rPr lang="ar-IQ" sz="2000" b="1" dirty="0" err="1"/>
              <a:t>ﺍﻟﻔﺮﻋﻴﺔ</a:t>
            </a:r>
            <a:r>
              <a:rPr lang="ar-IQ" sz="2000" b="1" dirty="0"/>
              <a:t> </a:t>
            </a:r>
            <a:r>
              <a:rPr lang="ar-IQ" sz="2000" b="1" dirty="0" err="1"/>
              <a:t>ﻟﻠﺘﺒﻮﻳﺐ</a:t>
            </a:r>
            <a:r>
              <a:rPr lang="ar-IQ" sz="2000" b="1" dirty="0"/>
              <a:t> </a:t>
            </a:r>
            <a:r>
              <a:rPr lang="ar-IQ" sz="2000" b="1" dirty="0" err="1"/>
              <a:t>ﺣﺴﺐ</a:t>
            </a:r>
            <a:r>
              <a:rPr lang="ar-IQ" sz="2000" b="1" dirty="0"/>
              <a:t> </a:t>
            </a:r>
            <a:r>
              <a:rPr lang="ar-IQ" sz="2000" b="1" dirty="0" err="1"/>
              <a:t>ﺍﻭﺟﻪ</a:t>
            </a:r>
            <a:r>
              <a:rPr lang="ar-IQ" sz="2000" b="1" dirty="0"/>
              <a:t> </a:t>
            </a:r>
            <a:r>
              <a:rPr lang="ar-IQ" sz="2000" b="1" dirty="0" err="1"/>
              <a:t>ﺍﻟﺼﺮﻑ</a:t>
            </a:r>
            <a:r>
              <a:rPr lang="ar-IQ" sz="2000" b="1" dirty="0"/>
              <a:t> </a:t>
            </a:r>
            <a:r>
              <a:rPr lang="ar-IQ" sz="2000" b="1" dirty="0" err="1"/>
              <a:t>ﻛﻤﺎ</a:t>
            </a:r>
            <a:r>
              <a:rPr lang="ar-IQ" sz="2000" b="1" dirty="0"/>
              <a:t> </a:t>
            </a:r>
            <a:r>
              <a:rPr lang="ar-IQ" sz="2000" b="1" dirty="0" err="1"/>
              <a:t>ﻓﻲ</a:t>
            </a:r>
            <a:r>
              <a:rPr lang="ar-IQ" sz="2000" b="1" dirty="0"/>
              <a:t> </a:t>
            </a:r>
            <a:r>
              <a:rPr lang="ar-IQ" sz="2000" b="1" dirty="0" err="1"/>
              <a:t>ﺍﻟﻨﻔﻘﺎﺕ</a:t>
            </a:r>
            <a:r>
              <a:rPr lang="ar-IQ" sz="2000" b="1" dirty="0"/>
              <a:t> </a:t>
            </a:r>
            <a:r>
              <a:rPr lang="ar-IQ" sz="2000" b="1" dirty="0" err="1"/>
              <a:t>ﺍﻟﺠﺎﺭﻳﺔ</a:t>
            </a:r>
            <a:r>
              <a:rPr lang="ar-IQ" sz="2000" b="1" dirty="0" smtClean="0"/>
              <a:t>.</a:t>
            </a:r>
          </a:p>
          <a:p>
            <a:pPr marL="0" indent="0" algn="just" rtl="1">
              <a:buNone/>
            </a:pPr>
            <a:endParaRPr lang="en-US" sz="2000" dirty="0"/>
          </a:p>
          <a:p>
            <a:pPr marL="0" indent="0" algn="just" rtl="1">
              <a:buNone/>
            </a:pPr>
            <a:r>
              <a:rPr lang="ar-IQ" sz="2000" b="1" dirty="0"/>
              <a:t>الجداول ادناه توضح التبويب الاقتصادي للمصروفات العامة بموجب الدليل المحاسبي المتوافق مع احصاءات مالية الحكومية الذي اصدرته وزارة المالية في عام 2007 : </a:t>
            </a:r>
            <a:endParaRPr lang="en-US" sz="2000" dirty="0"/>
          </a:p>
          <a:p>
            <a:pPr marL="0" indent="0" algn="just" rtl="1">
              <a:buNone/>
            </a:pPr>
            <a:r>
              <a:rPr lang="ar-IQ" sz="2000" b="1" dirty="0"/>
              <a:t>تصنيف الايرادات : </a:t>
            </a:r>
            <a:endParaRPr lang="en-US" sz="2000" dirty="0"/>
          </a:p>
          <a:p>
            <a:pPr marL="0" indent="0" algn="just" rtl="1">
              <a:buNone/>
            </a:pPr>
            <a:endParaRPr lang="ar-IQ" sz="2000" b="1" dirty="0" smtClean="0"/>
          </a:p>
          <a:p>
            <a:pPr marL="0" indent="0" algn="just" rtl="1">
              <a:buNone/>
            </a:pPr>
            <a:endParaRPr lang="en-US" sz="2000" b="1" dirty="0"/>
          </a:p>
        </p:txBody>
      </p:sp>
    </p:spTree>
    <p:extLst>
      <p:ext uri="{BB962C8B-B14F-4D97-AF65-F5344CB8AC3E}">
        <p14:creationId xmlns:p14="http://schemas.microsoft.com/office/powerpoint/2010/main" val="1081293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0"/>
            <a:ext cx="8229600" cy="116632"/>
          </a:xfrm>
        </p:spPr>
        <p:txBody>
          <a:bodyPr>
            <a:noAutofit/>
          </a:bodyPr>
          <a:lstStyle/>
          <a:p>
            <a:endParaRPr lang="en-US" sz="3600" u="sng" dirty="0"/>
          </a:p>
        </p:txBody>
      </p:sp>
      <p:pic>
        <p:nvPicPr>
          <p:cNvPr id="4" name="عنصر نائب للمحتوى 3"/>
          <p:cNvPicPr>
            <a:picLocks noGrp="1" noChangeAspect="1"/>
          </p:cNvPicPr>
          <p:nvPr>
            <p:ph idx="1"/>
          </p:nvPr>
        </p:nvPicPr>
        <p:blipFill>
          <a:blip r:embed="rId2"/>
          <a:stretch>
            <a:fillRect/>
          </a:stretch>
        </p:blipFill>
        <p:spPr>
          <a:xfrm>
            <a:off x="2003161" y="116632"/>
            <a:ext cx="5688061" cy="2880319"/>
          </a:xfrm>
          <a:prstGeom prst="rect">
            <a:avLst/>
          </a:prstGeom>
        </p:spPr>
      </p:pic>
      <p:graphicFrame>
        <p:nvGraphicFramePr>
          <p:cNvPr id="5" name="جدول 4"/>
          <p:cNvGraphicFramePr>
            <a:graphicFrameLocks noGrp="1"/>
          </p:cNvGraphicFramePr>
          <p:nvPr>
            <p:extLst>
              <p:ext uri="{D42A27DB-BD31-4B8C-83A1-F6EECF244321}">
                <p14:modId xmlns:p14="http://schemas.microsoft.com/office/powerpoint/2010/main" val="899471775"/>
              </p:ext>
            </p:extLst>
          </p:nvPr>
        </p:nvGraphicFramePr>
        <p:xfrm>
          <a:off x="2065774" y="3360366"/>
          <a:ext cx="5625448" cy="3403297"/>
        </p:xfrm>
        <a:graphic>
          <a:graphicData uri="http://schemas.openxmlformats.org/drawingml/2006/table">
            <a:tbl>
              <a:tblPr rtl="1" firstRow="1" firstCol="1" bandRow="1">
                <a:tableStyleId>{5C22544A-7EE6-4342-B048-85BDC9FD1C3A}</a:tableStyleId>
              </a:tblPr>
              <a:tblGrid>
                <a:gridCol w="2060784"/>
                <a:gridCol w="582753"/>
                <a:gridCol w="583341"/>
                <a:gridCol w="582753"/>
                <a:gridCol w="582753"/>
                <a:gridCol w="669696"/>
                <a:gridCol w="563368"/>
              </a:tblGrid>
              <a:tr h="483530">
                <a:tc>
                  <a:txBody>
                    <a:bodyPr/>
                    <a:lstStyle/>
                    <a:p>
                      <a:pPr algn="ctr" rtl="1">
                        <a:lnSpc>
                          <a:spcPct val="115000"/>
                        </a:lnSpc>
                        <a:spcAft>
                          <a:spcPts val="0"/>
                        </a:spcAft>
                      </a:pPr>
                      <a:r>
                        <a:rPr lang="ar-IQ" sz="1200" dirty="0">
                          <a:effectLst/>
                        </a:rPr>
                        <a:t>اسم الحساب</a:t>
                      </a:r>
                      <a:endParaRPr lang="en-US" sz="10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9384" marR="59384" marT="0" marB="0"/>
                </a:tc>
                <a:tc>
                  <a:txBody>
                    <a:bodyPr/>
                    <a:lstStyle/>
                    <a:p>
                      <a:pPr algn="ctr" rtl="1">
                        <a:lnSpc>
                          <a:spcPct val="115000"/>
                        </a:lnSpc>
                        <a:spcAft>
                          <a:spcPts val="0"/>
                        </a:spcAft>
                      </a:pPr>
                      <a:r>
                        <a:rPr lang="ar-IQ" sz="1200" dirty="0">
                          <a:effectLst/>
                        </a:rPr>
                        <a:t>نوع الاستمارة </a:t>
                      </a:r>
                      <a:endParaRPr lang="en-US" sz="10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9384" marR="59384" marT="0" marB="0"/>
                </a:tc>
                <a:tc>
                  <a:txBody>
                    <a:bodyPr/>
                    <a:lstStyle/>
                    <a:p>
                      <a:pPr algn="ctr" rtl="1">
                        <a:lnSpc>
                          <a:spcPct val="115000"/>
                        </a:lnSpc>
                        <a:spcAft>
                          <a:spcPts val="0"/>
                        </a:spcAft>
                      </a:pPr>
                      <a:r>
                        <a:rPr lang="ar-IQ" sz="1200">
                          <a:effectLst/>
                        </a:rPr>
                        <a:t> نوع النفقة  </a:t>
                      </a:r>
                      <a:endPar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9384" marR="59384" marT="0" marB="0"/>
                </a:tc>
                <a:tc>
                  <a:txBody>
                    <a:bodyPr/>
                    <a:lstStyle/>
                    <a:p>
                      <a:pPr algn="ctr" rtl="1">
                        <a:lnSpc>
                          <a:spcPct val="115000"/>
                        </a:lnSpc>
                        <a:spcAft>
                          <a:spcPts val="0"/>
                        </a:spcAft>
                      </a:pPr>
                      <a:r>
                        <a:rPr lang="ar-IQ" sz="1200" dirty="0">
                          <a:effectLst/>
                        </a:rPr>
                        <a:t>الفصل </a:t>
                      </a:r>
                      <a:endParaRPr lang="en-US" sz="10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9384" marR="59384" marT="0" marB="0"/>
                </a:tc>
                <a:tc>
                  <a:txBody>
                    <a:bodyPr/>
                    <a:lstStyle/>
                    <a:p>
                      <a:pPr algn="ctr" rtl="1">
                        <a:lnSpc>
                          <a:spcPct val="115000"/>
                        </a:lnSpc>
                        <a:spcAft>
                          <a:spcPts val="0"/>
                        </a:spcAft>
                      </a:pPr>
                      <a:r>
                        <a:rPr lang="ar-IQ" sz="1200">
                          <a:effectLst/>
                        </a:rPr>
                        <a:t>المادة </a:t>
                      </a:r>
                      <a:endPar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9384" marR="59384" marT="0" marB="0"/>
                </a:tc>
                <a:tc>
                  <a:txBody>
                    <a:bodyPr/>
                    <a:lstStyle/>
                    <a:p>
                      <a:pPr algn="ctr" rtl="1">
                        <a:lnSpc>
                          <a:spcPct val="115000"/>
                        </a:lnSpc>
                        <a:spcAft>
                          <a:spcPts val="0"/>
                        </a:spcAft>
                      </a:pPr>
                      <a:r>
                        <a:rPr lang="ar-IQ" sz="1200" dirty="0">
                          <a:effectLst/>
                        </a:rPr>
                        <a:t>النوع </a:t>
                      </a:r>
                      <a:endParaRPr lang="en-US" sz="10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9384" marR="59384" marT="0" marB="0"/>
                </a:tc>
                <a:tc>
                  <a:txBody>
                    <a:bodyPr/>
                    <a:lstStyle/>
                    <a:p>
                      <a:pPr algn="ctr" rtl="1">
                        <a:lnSpc>
                          <a:spcPct val="115000"/>
                        </a:lnSpc>
                        <a:spcAft>
                          <a:spcPts val="0"/>
                        </a:spcAft>
                      </a:pPr>
                      <a:r>
                        <a:rPr lang="ar-IQ" sz="1200">
                          <a:effectLst/>
                        </a:rPr>
                        <a:t>تفاصيل النوع </a:t>
                      </a:r>
                      <a:endPar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9384" marR="59384" marT="0" marB="0"/>
                </a:tc>
              </a:tr>
              <a:tr h="226915">
                <a:tc>
                  <a:txBody>
                    <a:bodyPr/>
                    <a:lstStyle/>
                    <a:p>
                      <a:pPr algn="just" rtl="1">
                        <a:lnSpc>
                          <a:spcPct val="115000"/>
                        </a:lnSpc>
                        <a:spcAft>
                          <a:spcPts val="0"/>
                        </a:spcAft>
                      </a:pPr>
                      <a:r>
                        <a:rPr lang="ar-IQ" sz="1200">
                          <a:effectLst/>
                        </a:rPr>
                        <a:t>النفقات </a:t>
                      </a:r>
                      <a:endPar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9384" marR="59384" marT="0" marB="0"/>
                </a:tc>
                <a:tc>
                  <a:txBody>
                    <a:bodyPr/>
                    <a:lstStyle/>
                    <a:p>
                      <a:pPr algn="ctr" rtl="1">
                        <a:lnSpc>
                          <a:spcPct val="115000"/>
                        </a:lnSpc>
                        <a:spcAft>
                          <a:spcPts val="0"/>
                        </a:spcAft>
                      </a:pPr>
                      <a:r>
                        <a:rPr lang="ar-IQ" sz="1200">
                          <a:effectLst/>
                        </a:rPr>
                        <a:t>2.</a:t>
                      </a:r>
                      <a:endPar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9384" marR="59384" marT="0" marB="0"/>
                </a:tc>
                <a:tc>
                  <a:txBody>
                    <a:bodyPr/>
                    <a:lstStyle/>
                    <a:p>
                      <a:pPr algn="ctr" rtl="1">
                        <a:lnSpc>
                          <a:spcPct val="115000"/>
                        </a:lnSpc>
                        <a:spcAft>
                          <a:spcPts val="0"/>
                        </a:spcAft>
                      </a:pPr>
                      <a:r>
                        <a:rPr lang="ar-IQ" sz="1200">
                          <a:effectLst/>
                        </a:rPr>
                        <a:t> </a:t>
                      </a:r>
                      <a:endPar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9384" marR="59384" marT="0" marB="0"/>
                </a:tc>
                <a:tc>
                  <a:txBody>
                    <a:bodyPr/>
                    <a:lstStyle/>
                    <a:p>
                      <a:pPr algn="ctr" rtl="1">
                        <a:lnSpc>
                          <a:spcPct val="115000"/>
                        </a:lnSpc>
                        <a:spcAft>
                          <a:spcPts val="0"/>
                        </a:spcAft>
                      </a:pPr>
                      <a:r>
                        <a:rPr lang="ar-IQ" sz="1200">
                          <a:effectLst/>
                        </a:rPr>
                        <a:t> </a:t>
                      </a:r>
                      <a:endPar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9384" marR="59384" marT="0" marB="0"/>
                </a:tc>
                <a:tc>
                  <a:txBody>
                    <a:bodyPr/>
                    <a:lstStyle/>
                    <a:p>
                      <a:pPr algn="ctr" rtl="1">
                        <a:lnSpc>
                          <a:spcPct val="115000"/>
                        </a:lnSpc>
                        <a:spcAft>
                          <a:spcPts val="0"/>
                        </a:spcAft>
                      </a:pPr>
                      <a:r>
                        <a:rPr lang="ar-IQ" sz="1200">
                          <a:effectLst/>
                        </a:rPr>
                        <a:t> </a:t>
                      </a:r>
                      <a:endPar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9384" marR="59384" marT="0" marB="0"/>
                </a:tc>
                <a:tc>
                  <a:txBody>
                    <a:bodyPr/>
                    <a:lstStyle/>
                    <a:p>
                      <a:pPr algn="just" rtl="1">
                        <a:lnSpc>
                          <a:spcPct val="115000"/>
                        </a:lnSpc>
                        <a:spcAft>
                          <a:spcPts val="0"/>
                        </a:spcAft>
                      </a:pPr>
                      <a:r>
                        <a:rPr lang="ar-IQ" sz="1200">
                          <a:effectLst/>
                        </a:rPr>
                        <a:t> </a:t>
                      </a:r>
                      <a:endPar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9384" marR="59384" marT="0" marB="0"/>
                </a:tc>
                <a:tc>
                  <a:txBody>
                    <a:bodyPr/>
                    <a:lstStyle/>
                    <a:p>
                      <a:pPr algn="just" rtl="1">
                        <a:lnSpc>
                          <a:spcPct val="115000"/>
                        </a:lnSpc>
                        <a:spcAft>
                          <a:spcPts val="0"/>
                        </a:spcAft>
                      </a:pPr>
                      <a:r>
                        <a:rPr lang="ar-IQ" sz="1200">
                          <a:effectLst/>
                        </a:rPr>
                        <a:t> </a:t>
                      </a:r>
                      <a:endPar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9384" marR="59384" marT="0" marB="0"/>
                </a:tc>
              </a:tr>
              <a:tr h="226915">
                <a:tc>
                  <a:txBody>
                    <a:bodyPr/>
                    <a:lstStyle/>
                    <a:p>
                      <a:pPr algn="just" rtl="1">
                        <a:lnSpc>
                          <a:spcPct val="115000"/>
                        </a:lnSpc>
                        <a:spcAft>
                          <a:spcPts val="0"/>
                        </a:spcAft>
                      </a:pPr>
                      <a:r>
                        <a:rPr lang="ar-IQ" sz="1200">
                          <a:effectLst/>
                        </a:rPr>
                        <a:t>نفقات جارية </a:t>
                      </a:r>
                      <a:endPar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9384" marR="59384" marT="0" marB="0"/>
                </a:tc>
                <a:tc>
                  <a:txBody>
                    <a:bodyPr/>
                    <a:lstStyle/>
                    <a:p>
                      <a:pPr algn="ctr" rtl="1">
                        <a:lnSpc>
                          <a:spcPct val="115000"/>
                        </a:lnSpc>
                        <a:spcAft>
                          <a:spcPts val="0"/>
                        </a:spcAft>
                      </a:pPr>
                      <a:r>
                        <a:rPr lang="ar-IQ" sz="1200">
                          <a:effectLst/>
                        </a:rPr>
                        <a:t> </a:t>
                      </a:r>
                      <a:endPar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9384" marR="59384" marT="0" marB="0"/>
                </a:tc>
                <a:tc>
                  <a:txBody>
                    <a:bodyPr/>
                    <a:lstStyle/>
                    <a:p>
                      <a:pPr algn="ctr" rtl="1">
                        <a:lnSpc>
                          <a:spcPct val="115000"/>
                        </a:lnSpc>
                        <a:spcAft>
                          <a:spcPts val="0"/>
                        </a:spcAft>
                      </a:pPr>
                      <a:r>
                        <a:rPr lang="ar-IQ" sz="1200">
                          <a:effectLst/>
                        </a:rPr>
                        <a:t>01</a:t>
                      </a:r>
                      <a:endPar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9384" marR="59384" marT="0" marB="0"/>
                </a:tc>
                <a:tc>
                  <a:txBody>
                    <a:bodyPr/>
                    <a:lstStyle/>
                    <a:p>
                      <a:pPr algn="ctr" rtl="1">
                        <a:lnSpc>
                          <a:spcPct val="115000"/>
                        </a:lnSpc>
                        <a:spcAft>
                          <a:spcPts val="0"/>
                        </a:spcAft>
                      </a:pPr>
                      <a:r>
                        <a:rPr lang="ar-IQ" sz="1200">
                          <a:effectLst/>
                        </a:rPr>
                        <a:t> </a:t>
                      </a:r>
                      <a:endPar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9384" marR="59384" marT="0" marB="0"/>
                </a:tc>
                <a:tc>
                  <a:txBody>
                    <a:bodyPr/>
                    <a:lstStyle/>
                    <a:p>
                      <a:pPr algn="ctr" rtl="1">
                        <a:lnSpc>
                          <a:spcPct val="115000"/>
                        </a:lnSpc>
                        <a:spcAft>
                          <a:spcPts val="0"/>
                        </a:spcAft>
                      </a:pPr>
                      <a:r>
                        <a:rPr lang="ar-IQ" sz="1200">
                          <a:effectLst/>
                        </a:rPr>
                        <a:t> </a:t>
                      </a:r>
                      <a:endPar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9384" marR="59384" marT="0" marB="0"/>
                </a:tc>
                <a:tc>
                  <a:txBody>
                    <a:bodyPr/>
                    <a:lstStyle/>
                    <a:p>
                      <a:pPr algn="just" rtl="1">
                        <a:lnSpc>
                          <a:spcPct val="115000"/>
                        </a:lnSpc>
                        <a:spcAft>
                          <a:spcPts val="0"/>
                        </a:spcAft>
                      </a:pPr>
                      <a:r>
                        <a:rPr lang="ar-IQ" sz="1200">
                          <a:effectLst/>
                        </a:rPr>
                        <a:t> </a:t>
                      </a:r>
                      <a:endPar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9384" marR="59384" marT="0" marB="0"/>
                </a:tc>
                <a:tc>
                  <a:txBody>
                    <a:bodyPr/>
                    <a:lstStyle/>
                    <a:p>
                      <a:pPr algn="just" rtl="1">
                        <a:lnSpc>
                          <a:spcPct val="115000"/>
                        </a:lnSpc>
                        <a:spcAft>
                          <a:spcPts val="0"/>
                        </a:spcAft>
                      </a:pPr>
                      <a:r>
                        <a:rPr lang="ar-IQ" sz="1200">
                          <a:effectLst/>
                        </a:rPr>
                        <a:t> </a:t>
                      </a:r>
                      <a:endPar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9384" marR="59384" marT="0" marB="0"/>
                </a:tc>
              </a:tr>
              <a:tr h="226915">
                <a:tc>
                  <a:txBody>
                    <a:bodyPr/>
                    <a:lstStyle/>
                    <a:p>
                      <a:pPr algn="just" rtl="1">
                        <a:lnSpc>
                          <a:spcPct val="115000"/>
                        </a:lnSpc>
                        <a:spcAft>
                          <a:spcPts val="0"/>
                        </a:spcAft>
                        <a:tabLst>
                          <a:tab pos="1633220" algn="l"/>
                        </a:tabLst>
                      </a:pPr>
                      <a:r>
                        <a:rPr lang="ar-IQ" sz="1200">
                          <a:effectLst/>
                        </a:rPr>
                        <a:t>تعويضات الموظفين	</a:t>
                      </a:r>
                      <a:endPar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9384" marR="59384" marT="0" marB="0"/>
                </a:tc>
                <a:tc>
                  <a:txBody>
                    <a:bodyPr/>
                    <a:lstStyle/>
                    <a:p>
                      <a:pPr algn="ctr" rtl="1">
                        <a:lnSpc>
                          <a:spcPct val="115000"/>
                        </a:lnSpc>
                        <a:spcAft>
                          <a:spcPts val="0"/>
                        </a:spcAft>
                      </a:pPr>
                      <a:r>
                        <a:rPr lang="ar-IQ" sz="1200">
                          <a:effectLst/>
                        </a:rPr>
                        <a:t> </a:t>
                      </a:r>
                      <a:endPar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9384" marR="59384" marT="0" marB="0"/>
                </a:tc>
                <a:tc>
                  <a:txBody>
                    <a:bodyPr/>
                    <a:lstStyle/>
                    <a:p>
                      <a:pPr algn="ctr" rtl="1">
                        <a:lnSpc>
                          <a:spcPct val="115000"/>
                        </a:lnSpc>
                        <a:spcAft>
                          <a:spcPts val="0"/>
                        </a:spcAft>
                      </a:pPr>
                      <a:r>
                        <a:rPr lang="ar-IQ" sz="1200">
                          <a:effectLst/>
                        </a:rPr>
                        <a:t> </a:t>
                      </a:r>
                      <a:endPar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9384" marR="59384" marT="0" marB="0"/>
                </a:tc>
                <a:tc>
                  <a:txBody>
                    <a:bodyPr/>
                    <a:lstStyle/>
                    <a:p>
                      <a:pPr algn="ctr" rtl="1">
                        <a:lnSpc>
                          <a:spcPct val="115000"/>
                        </a:lnSpc>
                        <a:spcAft>
                          <a:spcPts val="0"/>
                        </a:spcAft>
                      </a:pPr>
                      <a:r>
                        <a:rPr lang="ar-IQ" sz="1200">
                          <a:effectLst/>
                        </a:rPr>
                        <a:t>01</a:t>
                      </a:r>
                      <a:endPar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9384" marR="59384" marT="0" marB="0"/>
                </a:tc>
                <a:tc>
                  <a:txBody>
                    <a:bodyPr/>
                    <a:lstStyle/>
                    <a:p>
                      <a:pPr algn="ctr" rtl="1">
                        <a:lnSpc>
                          <a:spcPct val="115000"/>
                        </a:lnSpc>
                        <a:spcAft>
                          <a:spcPts val="0"/>
                        </a:spcAft>
                      </a:pPr>
                      <a:r>
                        <a:rPr lang="ar-IQ" sz="1200">
                          <a:effectLst/>
                        </a:rPr>
                        <a:t> </a:t>
                      </a:r>
                      <a:endPar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9384" marR="59384" marT="0" marB="0"/>
                </a:tc>
                <a:tc>
                  <a:txBody>
                    <a:bodyPr/>
                    <a:lstStyle/>
                    <a:p>
                      <a:pPr algn="just" rtl="1">
                        <a:lnSpc>
                          <a:spcPct val="115000"/>
                        </a:lnSpc>
                        <a:spcAft>
                          <a:spcPts val="0"/>
                        </a:spcAft>
                      </a:pPr>
                      <a:r>
                        <a:rPr lang="ar-IQ" sz="1200">
                          <a:effectLst/>
                        </a:rPr>
                        <a:t> </a:t>
                      </a:r>
                      <a:endPar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9384" marR="59384" marT="0" marB="0"/>
                </a:tc>
                <a:tc>
                  <a:txBody>
                    <a:bodyPr/>
                    <a:lstStyle/>
                    <a:p>
                      <a:pPr algn="just" rtl="1">
                        <a:lnSpc>
                          <a:spcPct val="115000"/>
                        </a:lnSpc>
                        <a:spcAft>
                          <a:spcPts val="0"/>
                        </a:spcAft>
                      </a:pPr>
                      <a:r>
                        <a:rPr lang="ar-IQ" sz="1200">
                          <a:effectLst/>
                        </a:rPr>
                        <a:t> </a:t>
                      </a:r>
                      <a:endPar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9384" marR="59384" marT="0" marB="0"/>
                </a:tc>
              </a:tr>
              <a:tr h="226915">
                <a:tc>
                  <a:txBody>
                    <a:bodyPr/>
                    <a:lstStyle/>
                    <a:p>
                      <a:pPr algn="just" rtl="1">
                        <a:lnSpc>
                          <a:spcPct val="115000"/>
                        </a:lnSpc>
                        <a:spcAft>
                          <a:spcPts val="0"/>
                        </a:spcAft>
                      </a:pPr>
                      <a:r>
                        <a:rPr lang="ar-IQ" sz="1200">
                          <a:effectLst/>
                        </a:rPr>
                        <a:t>الرواتب والاجور </a:t>
                      </a:r>
                      <a:endPar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9384" marR="59384" marT="0" marB="0"/>
                </a:tc>
                <a:tc>
                  <a:txBody>
                    <a:bodyPr/>
                    <a:lstStyle/>
                    <a:p>
                      <a:pPr algn="ctr" rtl="1">
                        <a:lnSpc>
                          <a:spcPct val="115000"/>
                        </a:lnSpc>
                        <a:spcAft>
                          <a:spcPts val="0"/>
                        </a:spcAft>
                      </a:pPr>
                      <a:r>
                        <a:rPr lang="ar-IQ" sz="1200">
                          <a:effectLst/>
                        </a:rPr>
                        <a:t> </a:t>
                      </a:r>
                      <a:endPar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9384" marR="59384" marT="0" marB="0"/>
                </a:tc>
                <a:tc>
                  <a:txBody>
                    <a:bodyPr/>
                    <a:lstStyle/>
                    <a:p>
                      <a:pPr algn="ctr" rtl="1">
                        <a:lnSpc>
                          <a:spcPct val="115000"/>
                        </a:lnSpc>
                        <a:spcAft>
                          <a:spcPts val="0"/>
                        </a:spcAft>
                      </a:pPr>
                      <a:r>
                        <a:rPr lang="ar-IQ" sz="1200">
                          <a:effectLst/>
                        </a:rPr>
                        <a:t> </a:t>
                      </a:r>
                      <a:endPar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9384" marR="59384" marT="0" marB="0"/>
                </a:tc>
                <a:tc>
                  <a:txBody>
                    <a:bodyPr/>
                    <a:lstStyle/>
                    <a:p>
                      <a:pPr algn="ctr" rtl="1">
                        <a:lnSpc>
                          <a:spcPct val="115000"/>
                        </a:lnSpc>
                        <a:spcAft>
                          <a:spcPts val="0"/>
                        </a:spcAft>
                      </a:pPr>
                      <a:r>
                        <a:rPr lang="ar-IQ" sz="1200">
                          <a:effectLst/>
                        </a:rPr>
                        <a:t> </a:t>
                      </a:r>
                      <a:endPar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9384" marR="59384" marT="0" marB="0"/>
                </a:tc>
                <a:tc>
                  <a:txBody>
                    <a:bodyPr/>
                    <a:lstStyle/>
                    <a:p>
                      <a:pPr algn="ctr" rtl="1">
                        <a:lnSpc>
                          <a:spcPct val="115000"/>
                        </a:lnSpc>
                        <a:spcAft>
                          <a:spcPts val="0"/>
                        </a:spcAft>
                      </a:pPr>
                      <a:r>
                        <a:rPr lang="ar-IQ" sz="1200">
                          <a:effectLst/>
                        </a:rPr>
                        <a:t>01</a:t>
                      </a:r>
                      <a:endPar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9384" marR="59384" marT="0" marB="0"/>
                </a:tc>
                <a:tc>
                  <a:txBody>
                    <a:bodyPr/>
                    <a:lstStyle/>
                    <a:p>
                      <a:pPr algn="just" rtl="1">
                        <a:lnSpc>
                          <a:spcPct val="115000"/>
                        </a:lnSpc>
                        <a:spcAft>
                          <a:spcPts val="0"/>
                        </a:spcAft>
                      </a:pPr>
                      <a:r>
                        <a:rPr lang="ar-IQ" sz="1200">
                          <a:effectLst/>
                        </a:rPr>
                        <a:t> </a:t>
                      </a:r>
                      <a:endPar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9384" marR="59384" marT="0" marB="0"/>
                </a:tc>
                <a:tc>
                  <a:txBody>
                    <a:bodyPr/>
                    <a:lstStyle/>
                    <a:p>
                      <a:pPr algn="just" rtl="1">
                        <a:lnSpc>
                          <a:spcPct val="115000"/>
                        </a:lnSpc>
                        <a:spcAft>
                          <a:spcPts val="0"/>
                        </a:spcAft>
                      </a:pPr>
                      <a:r>
                        <a:rPr lang="ar-IQ" sz="1200">
                          <a:effectLst/>
                        </a:rPr>
                        <a:t> </a:t>
                      </a:r>
                      <a:endPar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9384" marR="59384" marT="0" marB="0"/>
                </a:tc>
              </a:tr>
              <a:tr h="226915">
                <a:tc>
                  <a:txBody>
                    <a:bodyPr/>
                    <a:lstStyle/>
                    <a:p>
                      <a:pPr algn="just" rtl="1">
                        <a:lnSpc>
                          <a:spcPct val="115000"/>
                        </a:lnSpc>
                        <a:spcAft>
                          <a:spcPts val="0"/>
                        </a:spcAft>
                      </a:pPr>
                      <a:r>
                        <a:rPr lang="ar-IQ" sz="1200">
                          <a:effectLst/>
                        </a:rPr>
                        <a:t>رواتب </a:t>
                      </a:r>
                      <a:endPar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9384" marR="59384" marT="0" marB="0"/>
                </a:tc>
                <a:tc>
                  <a:txBody>
                    <a:bodyPr/>
                    <a:lstStyle/>
                    <a:p>
                      <a:pPr algn="ctr" rtl="1">
                        <a:lnSpc>
                          <a:spcPct val="115000"/>
                        </a:lnSpc>
                        <a:spcAft>
                          <a:spcPts val="0"/>
                        </a:spcAft>
                      </a:pPr>
                      <a:r>
                        <a:rPr lang="ar-IQ" sz="1200">
                          <a:effectLst/>
                        </a:rPr>
                        <a:t> </a:t>
                      </a:r>
                      <a:endPar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9384" marR="59384" marT="0" marB="0"/>
                </a:tc>
                <a:tc>
                  <a:txBody>
                    <a:bodyPr/>
                    <a:lstStyle/>
                    <a:p>
                      <a:pPr algn="ctr" rtl="1">
                        <a:lnSpc>
                          <a:spcPct val="115000"/>
                        </a:lnSpc>
                        <a:spcAft>
                          <a:spcPts val="0"/>
                        </a:spcAft>
                      </a:pPr>
                      <a:r>
                        <a:rPr lang="ar-IQ" sz="1200">
                          <a:effectLst/>
                        </a:rPr>
                        <a:t> </a:t>
                      </a:r>
                      <a:endPar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9384" marR="59384" marT="0" marB="0"/>
                </a:tc>
                <a:tc>
                  <a:txBody>
                    <a:bodyPr/>
                    <a:lstStyle/>
                    <a:p>
                      <a:pPr algn="ctr" rtl="1">
                        <a:lnSpc>
                          <a:spcPct val="115000"/>
                        </a:lnSpc>
                        <a:spcAft>
                          <a:spcPts val="0"/>
                        </a:spcAft>
                      </a:pPr>
                      <a:r>
                        <a:rPr lang="ar-IQ" sz="1200">
                          <a:effectLst/>
                        </a:rPr>
                        <a:t> </a:t>
                      </a:r>
                      <a:endPar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9384" marR="59384" marT="0" marB="0"/>
                </a:tc>
                <a:tc>
                  <a:txBody>
                    <a:bodyPr/>
                    <a:lstStyle/>
                    <a:p>
                      <a:pPr algn="ctr" rtl="1">
                        <a:lnSpc>
                          <a:spcPct val="115000"/>
                        </a:lnSpc>
                        <a:spcAft>
                          <a:spcPts val="0"/>
                        </a:spcAft>
                      </a:pPr>
                      <a:r>
                        <a:rPr lang="ar-IQ" sz="1200">
                          <a:effectLst/>
                        </a:rPr>
                        <a:t> </a:t>
                      </a:r>
                      <a:endPar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9384" marR="59384" marT="0" marB="0"/>
                </a:tc>
                <a:tc>
                  <a:txBody>
                    <a:bodyPr/>
                    <a:lstStyle/>
                    <a:p>
                      <a:pPr algn="just" rtl="1">
                        <a:lnSpc>
                          <a:spcPct val="115000"/>
                        </a:lnSpc>
                        <a:spcAft>
                          <a:spcPts val="0"/>
                        </a:spcAft>
                      </a:pPr>
                      <a:r>
                        <a:rPr lang="ar-IQ" sz="1200">
                          <a:effectLst/>
                        </a:rPr>
                        <a:t>01</a:t>
                      </a:r>
                      <a:endPar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9384" marR="59384" marT="0" marB="0"/>
                </a:tc>
                <a:tc>
                  <a:txBody>
                    <a:bodyPr/>
                    <a:lstStyle/>
                    <a:p>
                      <a:pPr algn="just" rtl="1">
                        <a:lnSpc>
                          <a:spcPct val="115000"/>
                        </a:lnSpc>
                        <a:spcAft>
                          <a:spcPts val="0"/>
                        </a:spcAft>
                      </a:pPr>
                      <a:r>
                        <a:rPr lang="ar-IQ" sz="1200">
                          <a:effectLst/>
                        </a:rPr>
                        <a:t> </a:t>
                      </a:r>
                      <a:endPar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9384" marR="59384" marT="0" marB="0"/>
                </a:tc>
              </a:tr>
              <a:tr h="226915">
                <a:tc>
                  <a:txBody>
                    <a:bodyPr/>
                    <a:lstStyle/>
                    <a:p>
                      <a:pPr algn="just" rtl="1">
                        <a:lnSpc>
                          <a:spcPct val="115000"/>
                        </a:lnSpc>
                        <a:spcAft>
                          <a:spcPts val="0"/>
                        </a:spcAft>
                      </a:pPr>
                      <a:r>
                        <a:rPr lang="ar-IQ" sz="1200">
                          <a:effectLst/>
                        </a:rPr>
                        <a:t>المستلزمات الخدمية</a:t>
                      </a:r>
                      <a:endPar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9384" marR="59384" marT="0" marB="0"/>
                </a:tc>
                <a:tc>
                  <a:txBody>
                    <a:bodyPr/>
                    <a:lstStyle/>
                    <a:p>
                      <a:pPr algn="ctr" rtl="1">
                        <a:lnSpc>
                          <a:spcPct val="115000"/>
                        </a:lnSpc>
                        <a:spcAft>
                          <a:spcPts val="0"/>
                        </a:spcAft>
                      </a:pPr>
                      <a:r>
                        <a:rPr lang="ar-IQ" sz="1200">
                          <a:effectLst/>
                        </a:rPr>
                        <a:t> </a:t>
                      </a:r>
                      <a:endPar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9384" marR="59384" marT="0" marB="0"/>
                </a:tc>
                <a:tc>
                  <a:txBody>
                    <a:bodyPr/>
                    <a:lstStyle/>
                    <a:p>
                      <a:pPr algn="ctr" rtl="1">
                        <a:lnSpc>
                          <a:spcPct val="115000"/>
                        </a:lnSpc>
                        <a:spcAft>
                          <a:spcPts val="0"/>
                        </a:spcAft>
                      </a:pPr>
                      <a:r>
                        <a:rPr lang="ar-IQ" sz="1200">
                          <a:effectLst/>
                        </a:rPr>
                        <a:t> </a:t>
                      </a:r>
                      <a:endPar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9384" marR="59384" marT="0" marB="0"/>
                </a:tc>
                <a:tc>
                  <a:txBody>
                    <a:bodyPr/>
                    <a:lstStyle/>
                    <a:p>
                      <a:pPr algn="ctr" rtl="1">
                        <a:lnSpc>
                          <a:spcPct val="115000"/>
                        </a:lnSpc>
                        <a:spcAft>
                          <a:spcPts val="0"/>
                        </a:spcAft>
                      </a:pPr>
                      <a:r>
                        <a:rPr lang="ar-IQ" sz="1200">
                          <a:effectLst/>
                        </a:rPr>
                        <a:t>02</a:t>
                      </a:r>
                      <a:endPar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9384" marR="59384" marT="0" marB="0"/>
                </a:tc>
                <a:tc>
                  <a:txBody>
                    <a:bodyPr/>
                    <a:lstStyle/>
                    <a:p>
                      <a:pPr algn="ctr" rtl="1">
                        <a:lnSpc>
                          <a:spcPct val="115000"/>
                        </a:lnSpc>
                        <a:spcAft>
                          <a:spcPts val="0"/>
                        </a:spcAft>
                      </a:pPr>
                      <a:r>
                        <a:rPr lang="ar-IQ" sz="1200">
                          <a:effectLst/>
                        </a:rPr>
                        <a:t> </a:t>
                      </a:r>
                      <a:endPar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9384" marR="59384" marT="0" marB="0"/>
                </a:tc>
                <a:tc>
                  <a:txBody>
                    <a:bodyPr/>
                    <a:lstStyle/>
                    <a:p>
                      <a:pPr algn="just" rtl="1">
                        <a:lnSpc>
                          <a:spcPct val="115000"/>
                        </a:lnSpc>
                        <a:spcAft>
                          <a:spcPts val="0"/>
                        </a:spcAft>
                      </a:pPr>
                      <a:r>
                        <a:rPr lang="ar-IQ" sz="1200">
                          <a:effectLst/>
                        </a:rPr>
                        <a:t> </a:t>
                      </a:r>
                      <a:endPar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9384" marR="59384" marT="0" marB="0"/>
                </a:tc>
                <a:tc>
                  <a:txBody>
                    <a:bodyPr/>
                    <a:lstStyle/>
                    <a:p>
                      <a:pPr algn="just" rtl="1">
                        <a:lnSpc>
                          <a:spcPct val="115000"/>
                        </a:lnSpc>
                        <a:spcAft>
                          <a:spcPts val="0"/>
                        </a:spcAft>
                      </a:pPr>
                      <a:r>
                        <a:rPr lang="ar-IQ" sz="1200">
                          <a:effectLst/>
                        </a:rPr>
                        <a:t> </a:t>
                      </a:r>
                      <a:endPar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9384" marR="59384" marT="0" marB="0"/>
                </a:tc>
              </a:tr>
              <a:tr h="226915">
                <a:tc>
                  <a:txBody>
                    <a:bodyPr/>
                    <a:lstStyle/>
                    <a:p>
                      <a:pPr algn="just" rtl="1">
                        <a:lnSpc>
                          <a:spcPct val="115000"/>
                        </a:lnSpc>
                        <a:spcAft>
                          <a:spcPts val="0"/>
                        </a:spcAft>
                      </a:pPr>
                      <a:r>
                        <a:rPr lang="ar-IQ" sz="1200">
                          <a:effectLst/>
                        </a:rPr>
                        <a:t>المستلزمات السلعية </a:t>
                      </a:r>
                      <a:endPar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9384" marR="59384" marT="0" marB="0"/>
                </a:tc>
                <a:tc>
                  <a:txBody>
                    <a:bodyPr/>
                    <a:lstStyle/>
                    <a:p>
                      <a:pPr algn="ctr" rtl="1">
                        <a:lnSpc>
                          <a:spcPct val="115000"/>
                        </a:lnSpc>
                        <a:spcAft>
                          <a:spcPts val="0"/>
                        </a:spcAft>
                      </a:pPr>
                      <a:r>
                        <a:rPr lang="ar-IQ" sz="1200">
                          <a:effectLst/>
                        </a:rPr>
                        <a:t> </a:t>
                      </a:r>
                      <a:endPar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9384" marR="59384" marT="0" marB="0"/>
                </a:tc>
                <a:tc>
                  <a:txBody>
                    <a:bodyPr/>
                    <a:lstStyle/>
                    <a:p>
                      <a:pPr algn="ctr" rtl="1">
                        <a:lnSpc>
                          <a:spcPct val="115000"/>
                        </a:lnSpc>
                        <a:spcAft>
                          <a:spcPts val="0"/>
                        </a:spcAft>
                      </a:pPr>
                      <a:r>
                        <a:rPr lang="ar-IQ" sz="1200">
                          <a:effectLst/>
                        </a:rPr>
                        <a:t> </a:t>
                      </a:r>
                      <a:endPar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9384" marR="59384" marT="0" marB="0"/>
                </a:tc>
                <a:tc>
                  <a:txBody>
                    <a:bodyPr/>
                    <a:lstStyle/>
                    <a:p>
                      <a:pPr algn="ctr" rtl="1">
                        <a:lnSpc>
                          <a:spcPct val="115000"/>
                        </a:lnSpc>
                        <a:spcAft>
                          <a:spcPts val="0"/>
                        </a:spcAft>
                      </a:pPr>
                      <a:r>
                        <a:rPr lang="ar-IQ" sz="1200">
                          <a:effectLst/>
                        </a:rPr>
                        <a:t>03</a:t>
                      </a:r>
                      <a:endPar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9384" marR="59384" marT="0" marB="0"/>
                </a:tc>
                <a:tc>
                  <a:txBody>
                    <a:bodyPr/>
                    <a:lstStyle/>
                    <a:p>
                      <a:pPr algn="ctr" rtl="1">
                        <a:lnSpc>
                          <a:spcPct val="115000"/>
                        </a:lnSpc>
                        <a:spcAft>
                          <a:spcPts val="0"/>
                        </a:spcAft>
                      </a:pPr>
                      <a:r>
                        <a:rPr lang="ar-IQ" sz="1200">
                          <a:effectLst/>
                        </a:rPr>
                        <a:t> </a:t>
                      </a:r>
                      <a:endPar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9384" marR="59384" marT="0" marB="0"/>
                </a:tc>
                <a:tc>
                  <a:txBody>
                    <a:bodyPr/>
                    <a:lstStyle/>
                    <a:p>
                      <a:pPr algn="just" rtl="1">
                        <a:lnSpc>
                          <a:spcPct val="115000"/>
                        </a:lnSpc>
                        <a:spcAft>
                          <a:spcPts val="0"/>
                        </a:spcAft>
                      </a:pPr>
                      <a:r>
                        <a:rPr lang="ar-IQ" sz="1200">
                          <a:effectLst/>
                        </a:rPr>
                        <a:t> </a:t>
                      </a:r>
                      <a:endPar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9384" marR="59384" marT="0" marB="0"/>
                </a:tc>
                <a:tc>
                  <a:txBody>
                    <a:bodyPr/>
                    <a:lstStyle/>
                    <a:p>
                      <a:pPr algn="just" rtl="1">
                        <a:lnSpc>
                          <a:spcPct val="115000"/>
                        </a:lnSpc>
                        <a:spcAft>
                          <a:spcPts val="0"/>
                        </a:spcAft>
                      </a:pPr>
                      <a:r>
                        <a:rPr lang="ar-IQ" sz="1200">
                          <a:effectLst/>
                        </a:rPr>
                        <a:t> </a:t>
                      </a:r>
                      <a:endPar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9384" marR="59384" marT="0" marB="0"/>
                </a:tc>
              </a:tr>
              <a:tr h="226915">
                <a:tc>
                  <a:txBody>
                    <a:bodyPr/>
                    <a:lstStyle/>
                    <a:p>
                      <a:pPr algn="just" rtl="1">
                        <a:lnSpc>
                          <a:spcPct val="115000"/>
                        </a:lnSpc>
                        <a:spcAft>
                          <a:spcPts val="0"/>
                        </a:spcAft>
                      </a:pPr>
                      <a:r>
                        <a:rPr lang="ar-IQ" sz="1200">
                          <a:effectLst/>
                        </a:rPr>
                        <a:t>صيانة الموجودات </a:t>
                      </a:r>
                      <a:endPar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9384" marR="59384" marT="0" marB="0"/>
                </a:tc>
                <a:tc>
                  <a:txBody>
                    <a:bodyPr/>
                    <a:lstStyle/>
                    <a:p>
                      <a:pPr algn="ctr" rtl="1">
                        <a:lnSpc>
                          <a:spcPct val="115000"/>
                        </a:lnSpc>
                        <a:spcAft>
                          <a:spcPts val="0"/>
                        </a:spcAft>
                      </a:pPr>
                      <a:r>
                        <a:rPr lang="ar-IQ" sz="1200">
                          <a:effectLst/>
                        </a:rPr>
                        <a:t> </a:t>
                      </a:r>
                      <a:endPar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9384" marR="59384" marT="0" marB="0"/>
                </a:tc>
                <a:tc>
                  <a:txBody>
                    <a:bodyPr/>
                    <a:lstStyle/>
                    <a:p>
                      <a:pPr algn="ctr" rtl="1">
                        <a:lnSpc>
                          <a:spcPct val="115000"/>
                        </a:lnSpc>
                        <a:spcAft>
                          <a:spcPts val="0"/>
                        </a:spcAft>
                      </a:pPr>
                      <a:r>
                        <a:rPr lang="ar-IQ" sz="1200">
                          <a:effectLst/>
                        </a:rPr>
                        <a:t> </a:t>
                      </a:r>
                      <a:endPar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9384" marR="59384" marT="0" marB="0"/>
                </a:tc>
                <a:tc>
                  <a:txBody>
                    <a:bodyPr/>
                    <a:lstStyle/>
                    <a:p>
                      <a:pPr algn="ctr" rtl="1">
                        <a:lnSpc>
                          <a:spcPct val="115000"/>
                        </a:lnSpc>
                        <a:spcAft>
                          <a:spcPts val="0"/>
                        </a:spcAft>
                      </a:pPr>
                      <a:r>
                        <a:rPr lang="ar-IQ" sz="1200">
                          <a:effectLst/>
                        </a:rPr>
                        <a:t>04</a:t>
                      </a:r>
                      <a:endPar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9384" marR="59384" marT="0" marB="0"/>
                </a:tc>
                <a:tc>
                  <a:txBody>
                    <a:bodyPr/>
                    <a:lstStyle/>
                    <a:p>
                      <a:pPr algn="ctr" rtl="1">
                        <a:lnSpc>
                          <a:spcPct val="115000"/>
                        </a:lnSpc>
                        <a:spcAft>
                          <a:spcPts val="0"/>
                        </a:spcAft>
                      </a:pPr>
                      <a:r>
                        <a:rPr lang="ar-IQ" sz="1200">
                          <a:effectLst/>
                        </a:rPr>
                        <a:t> </a:t>
                      </a:r>
                      <a:endPar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9384" marR="59384" marT="0" marB="0"/>
                </a:tc>
                <a:tc>
                  <a:txBody>
                    <a:bodyPr/>
                    <a:lstStyle/>
                    <a:p>
                      <a:pPr algn="just" rtl="1">
                        <a:lnSpc>
                          <a:spcPct val="115000"/>
                        </a:lnSpc>
                        <a:spcAft>
                          <a:spcPts val="0"/>
                        </a:spcAft>
                      </a:pPr>
                      <a:r>
                        <a:rPr lang="ar-IQ" sz="1200">
                          <a:effectLst/>
                        </a:rPr>
                        <a:t> </a:t>
                      </a:r>
                      <a:endPar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9384" marR="59384" marT="0" marB="0"/>
                </a:tc>
                <a:tc>
                  <a:txBody>
                    <a:bodyPr/>
                    <a:lstStyle/>
                    <a:p>
                      <a:pPr algn="just" rtl="1">
                        <a:lnSpc>
                          <a:spcPct val="115000"/>
                        </a:lnSpc>
                        <a:spcAft>
                          <a:spcPts val="0"/>
                        </a:spcAft>
                      </a:pPr>
                      <a:r>
                        <a:rPr lang="ar-IQ" sz="1200">
                          <a:effectLst/>
                        </a:rPr>
                        <a:t> </a:t>
                      </a:r>
                      <a:endPar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9384" marR="59384" marT="0" marB="0"/>
                </a:tc>
              </a:tr>
              <a:tr h="226915">
                <a:tc>
                  <a:txBody>
                    <a:bodyPr/>
                    <a:lstStyle/>
                    <a:p>
                      <a:pPr algn="just" rtl="1">
                        <a:lnSpc>
                          <a:spcPct val="115000"/>
                        </a:lnSpc>
                        <a:spcAft>
                          <a:spcPts val="0"/>
                        </a:spcAft>
                      </a:pPr>
                      <a:r>
                        <a:rPr lang="ar-IQ" sz="1200">
                          <a:effectLst/>
                        </a:rPr>
                        <a:t>النفقات الرأسمالية </a:t>
                      </a:r>
                      <a:endPar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9384" marR="59384" marT="0" marB="0"/>
                </a:tc>
                <a:tc>
                  <a:txBody>
                    <a:bodyPr/>
                    <a:lstStyle/>
                    <a:p>
                      <a:pPr algn="ctr" rtl="1">
                        <a:lnSpc>
                          <a:spcPct val="115000"/>
                        </a:lnSpc>
                        <a:spcAft>
                          <a:spcPts val="0"/>
                        </a:spcAft>
                      </a:pPr>
                      <a:r>
                        <a:rPr lang="ar-IQ" sz="1200">
                          <a:effectLst/>
                        </a:rPr>
                        <a:t> </a:t>
                      </a:r>
                      <a:endPar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9384" marR="59384" marT="0" marB="0"/>
                </a:tc>
                <a:tc>
                  <a:txBody>
                    <a:bodyPr/>
                    <a:lstStyle/>
                    <a:p>
                      <a:pPr algn="ctr" rtl="1">
                        <a:lnSpc>
                          <a:spcPct val="115000"/>
                        </a:lnSpc>
                        <a:spcAft>
                          <a:spcPts val="0"/>
                        </a:spcAft>
                      </a:pPr>
                      <a:r>
                        <a:rPr lang="ar-IQ" sz="1200">
                          <a:effectLst/>
                        </a:rPr>
                        <a:t> </a:t>
                      </a:r>
                      <a:endPar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9384" marR="59384" marT="0" marB="0"/>
                </a:tc>
                <a:tc>
                  <a:txBody>
                    <a:bodyPr/>
                    <a:lstStyle/>
                    <a:p>
                      <a:pPr algn="ctr" rtl="1">
                        <a:lnSpc>
                          <a:spcPct val="115000"/>
                        </a:lnSpc>
                        <a:spcAft>
                          <a:spcPts val="0"/>
                        </a:spcAft>
                      </a:pPr>
                      <a:r>
                        <a:rPr lang="ar-IQ" sz="1200">
                          <a:effectLst/>
                        </a:rPr>
                        <a:t>05</a:t>
                      </a:r>
                      <a:endPar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9384" marR="59384" marT="0" marB="0"/>
                </a:tc>
                <a:tc>
                  <a:txBody>
                    <a:bodyPr/>
                    <a:lstStyle/>
                    <a:p>
                      <a:pPr algn="ctr" rtl="1">
                        <a:lnSpc>
                          <a:spcPct val="115000"/>
                        </a:lnSpc>
                        <a:spcAft>
                          <a:spcPts val="0"/>
                        </a:spcAft>
                      </a:pPr>
                      <a:r>
                        <a:rPr lang="ar-IQ" sz="1200">
                          <a:effectLst/>
                        </a:rPr>
                        <a:t> </a:t>
                      </a:r>
                      <a:endPar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9384" marR="59384" marT="0" marB="0"/>
                </a:tc>
                <a:tc>
                  <a:txBody>
                    <a:bodyPr/>
                    <a:lstStyle/>
                    <a:p>
                      <a:pPr algn="just" rtl="1">
                        <a:lnSpc>
                          <a:spcPct val="115000"/>
                        </a:lnSpc>
                        <a:spcAft>
                          <a:spcPts val="0"/>
                        </a:spcAft>
                      </a:pPr>
                      <a:r>
                        <a:rPr lang="ar-IQ" sz="1200">
                          <a:effectLst/>
                        </a:rPr>
                        <a:t> </a:t>
                      </a:r>
                      <a:endPar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9384" marR="59384" marT="0" marB="0"/>
                </a:tc>
                <a:tc>
                  <a:txBody>
                    <a:bodyPr/>
                    <a:lstStyle/>
                    <a:p>
                      <a:pPr algn="just" rtl="1">
                        <a:lnSpc>
                          <a:spcPct val="115000"/>
                        </a:lnSpc>
                        <a:spcAft>
                          <a:spcPts val="0"/>
                        </a:spcAft>
                      </a:pPr>
                      <a:r>
                        <a:rPr lang="ar-IQ" sz="1200">
                          <a:effectLst/>
                        </a:rPr>
                        <a:t> </a:t>
                      </a:r>
                      <a:endPar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9384" marR="59384" marT="0" marB="0"/>
                </a:tc>
              </a:tr>
              <a:tr h="226915">
                <a:tc>
                  <a:txBody>
                    <a:bodyPr/>
                    <a:lstStyle/>
                    <a:p>
                      <a:pPr algn="r" rtl="1">
                        <a:lnSpc>
                          <a:spcPct val="115000"/>
                        </a:lnSpc>
                        <a:spcAft>
                          <a:spcPts val="0"/>
                        </a:spcAft>
                      </a:pPr>
                      <a:r>
                        <a:rPr lang="ar-IQ" sz="1200">
                          <a:effectLst/>
                        </a:rPr>
                        <a:t>المنح والإعانات وخدمة الدين </a:t>
                      </a:r>
                      <a:endPar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9384" marR="59384" marT="0" marB="0"/>
                </a:tc>
                <a:tc>
                  <a:txBody>
                    <a:bodyPr/>
                    <a:lstStyle/>
                    <a:p>
                      <a:pPr algn="ctr" rtl="1">
                        <a:lnSpc>
                          <a:spcPct val="115000"/>
                        </a:lnSpc>
                        <a:spcAft>
                          <a:spcPts val="0"/>
                        </a:spcAft>
                      </a:pPr>
                      <a:r>
                        <a:rPr lang="ar-IQ" sz="1200">
                          <a:effectLst/>
                        </a:rPr>
                        <a:t> </a:t>
                      </a:r>
                      <a:endPar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9384" marR="59384" marT="0" marB="0"/>
                </a:tc>
                <a:tc>
                  <a:txBody>
                    <a:bodyPr/>
                    <a:lstStyle/>
                    <a:p>
                      <a:pPr algn="ctr" rtl="1">
                        <a:lnSpc>
                          <a:spcPct val="115000"/>
                        </a:lnSpc>
                        <a:spcAft>
                          <a:spcPts val="0"/>
                        </a:spcAft>
                      </a:pPr>
                      <a:r>
                        <a:rPr lang="ar-IQ" sz="1200">
                          <a:effectLst/>
                        </a:rPr>
                        <a:t> </a:t>
                      </a:r>
                      <a:endPar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9384" marR="59384" marT="0" marB="0"/>
                </a:tc>
                <a:tc>
                  <a:txBody>
                    <a:bodyPr/>
                    <a:lstStyle/>
                    <a:p>
                      <a:pPr algn="ctr" rtl="1">
                        <a:lnSpc>
                          <a:spcPct val="115000"/>
                        </a:lnSpc>
                        <a:spcAft>
                          <a:spcPts val="0"/>
                        </a:spcAft>
                      </a:pPr>
                      <a:r>
                        <a:rPr lang="ar-IQ" sz="1200">
                          <a:effectLst/>
                        </a:rPr>
                        <a:t>06</a:t>
                      </a:r>
                      <a:endPar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9384" marR="59384" marT="0" marB="0"/>
                </a:tc>
                <a:tc>
                  <a:txBody>
                    <a:bodyPr/>
                    <a:lstStyle/>
                    <a:p>
                      <a:pPr algn="ctr" rtl="1">
                        <a:lnSpc>
                          <a:spcPct val="115000"/>
                        </a:lnSpc>
                        <a:spcAft>
                          <a:spcPts val="0"/>
                        </a:spcAft>
                      </a:pPr>
                      <a:r>
                        <a:rPr lang="ar-IQ" sz="1200">
                          <a:effectLst/>
                        </a:rPr>
                        <a:t> </a:t>
                      </a:r>
                      <a:endPar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9384" marR="59384" marT="0" marB="0"/>
                </a:tc>
                <a:tc>
                  <a:txBody>
                    <a:bodyPr/>
                    <a:lstStyle/>
                    <a:p>
                      <a:pPr algn="just" rtl="1">
                        <a:lnSpc>
                          <a:spcPct val="115000"/>
                        </a:lnSpc>
                        <a:spcAft>
                          <a:spcPts val="0"/>
                        </a:spcAft>
                      </a:pPr>
                      <a:r>
                        <a:rPr lang="ar-IQ" sz="1200">
                          <a:effectLst/>
                        </a:rPr>
                        <a:t> </a:t>
                      </a:r>
                      <a:endPar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9384" marR="59384" marT="0" marB="0"/>
                </a:tc>
                <a:tc>
                  <a:txBody>
                    <a:bodyPr/>
                    <a:lstStyle/>
                    <a:p>
                      <a:pPr algn="just" rtl="1">
                        <a:lnSpc>
                          <a:spcPct val="115000"/>
                        </a:lnSpc>
                        <a:spcAft>
                          <a:spcPts val="0"/>
                        </a:spcAft>
                      </a:pPr>
                      <a:r>
                        <a:rPr lang="ar-IQ" sz="1200">
                          <a:effectLst/>
                        </a:rPr>
                        <a:t> </a:t>
                      </a:r>
                      <a:endPar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9384" marR="59384" marT="0" marB="0"/>
                </a:tc>
              </a:tr>
              <a:tr h="226915">
                <a:tc>
                  <a:txBody>
                    <a:bodyPr/>
                    <a:lstStyle/>
                    <a:p>
                      <a:pPr algn="r" rtl="1">
                        <a:lnSpc>
                          <a:spcPct val="115000"/>
                        </a:lnSpc>
                        <a:spcAft>
                          <a:spcPts val="0"/>
                        </a:spcAft>
                      </a:pPr>
                      <a:r>
                        <a:rPr lang="ar-IQ" sz="1200">
                          <a:effectLst/>
                        </a:rPr>
                        <a:t>الالتزامات والمساهمات الخارجية</a:t>
                      </a:r>
                      <a:endPar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9384" marR="59384" marT="0" marB="0"/>
                </a:tc>
                <a:tc>
                  <a:txBody>
                    <a:bodyPr/>
                    <a:lstStyle/>
                    <a:p>
                      <a:pPr algn="ctr" rtl="1">
                        <a:lnSpc>
                          <a:spcPct val="115000"/>
                        </a:lnSpc>
                        <a:spcAft>
                          <a:spcPts val="0"/>
                        </a:spcAft>
                      </a:pPr>
                      <a:r>
                        <a:rPr lang="ar-IQ" sz="1200">
                          <a:effectLst/>
                        </a:rPr>
                        <a:t> </a:t>
                      </a:r>
                      <a:endPar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9384" marR="59384" marT="0" marB="0"/>
                </a:tc>
                <a:tc>
                  <a:txBody>
                    <a:bodyPr/>
                    <a:lstStyle/>
                    <a:p>
                      <a:pPr algn="ctr" rtl="1">
                        <a:lnSpc>
                          <a:spcPct val="115000"/>
                        </a:lnSpc>
                        <a:spcAft>
                          <a:spcPts val="0"/>
                        </a:spcAft>
                      </a:pPr>
                      <a:r>
                        <a:rPr lang="ar-IQ" sz="1200">
                          <a:effectLst/>
                        </a:rPr>
                        <a:t> </a:t>
                      </a:r>
                      <a:endPar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9384" marR="59384" marT="0" marB="0"/>
                </a:tc>
                <a:tc>
                  <a:txBody>
                    <a:bodyPr/>
                    <a:lstStyle/>
                    <a:p>
                      <a:pPr algn="ctr" rtl="1">
                        <a:lnSpc>
                          <a:spcPct val="115000"/>
                        </a:lnSpc>
                        <a:spcAft>
                          <a:spcPts val="0"/>
                        </a:spcAft>
                      </a:pPr>
                      <a:r>
                        <a:rPr lang="ar-IQ" sz="1200">
                          <a:effectLst/>
                        </a:rPr>
                        <a:t>07</a:t>
                      </a:r>
                      <a:endPar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9384" marR="59384" marT="0" marB="0"/>
                </a:tc>
                <a:tc>
                  <a:txBody>
                    <a:bodyPr/>
                    <a:lstStyle/>
                    <a:p>
                      <a:pPr algn="ctr" rtl="1">
                        <a:lnSpc>
                          <a:spcPct val="115000"/>
                        </a:lnSpc>
                        <a:spcAft>
                          <a:spcPts val="0"/>
                        </a:spcAft>
                      </a:pPr>
                      <a:r>
                        <a:rPr lang="ar-IQ" sz="1200">
                          <a:effectLst/>
                        </a:rPr>
                        <a:t> </a:t>
                      </a:r>
                      <a:endPar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9384" marR="59384" marT="0" marB="0"/>
                </a:tc>
                <a:tc>
                  <a:txBody>
                    <a:bodyPr/>
                    <a:lstStyle/>
                    <a:p>
                      <a:pPr algn="just" rtl="1">
                        <a:lnSpc>
                          <a:spcPct val="115000"/>
                        </a:lnSpc>
                        <a:spcAft>
                          <a:spcPts val="0"/>
                        </a:spcAft>
                      </a:pPr>
                      <a:r>
                        <a:rPr lang="ar-IQ" sz="1200">
                          <a:effectLst/>
                        </a:rPr>
                        <a:t> </a:t>
                      </a:r>
                      <a:endPar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9384" marR="59384" marT="0" marB="0"/>
                </a:tc>
                <a:tc>
                  <a:txBody>
                    <a:bodyPr/>
                    <a:lstStyle/>
                    <a:p>
                      <a:pPr algn="just" rtl="1">
                        <a:lnSpc>
                          <a:spcPct val="115000"/>
                        </a:lnSpc>
                        <a:spcAft>
                          <a:spcPts val="0"/>
                        </a:spcAft>
                      </a:pPr>
                      <a:r>
                        <a:rPr lang="ar-IQ" sz="1200">
                          <a:effectLst/>
                        </a:rPr>
                        <a:t> </a:t>
                      </a:r>
                      <a:endPar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9384" marR="59384" marT="0" marB="0"/>
                </a:tc>
              </a:tr>
              <a:tr h="226915">
                <a:tc>
                  <a:txBody>
                    <a:bodyPr/>
                    <a:lstStyle/>
                    <a:p>
                      <a:pPr algn="r" rtl="1">
                        <a:lnSpc>
                          <a:spcPct val="115000"/>
                        </a:lnSpc>
                        <a:spcAft>
                          <a:spcPts val="0"/>
                        </a:spcAft>
                      </a:pPr>
                      <a:r>
                        <a:rPr lang="ar-IQ" sz="1200">
                          <a:effectLst/>
                        </a:rPr>
                        <a:t>البرامج الخاصة </a:t>
                      </a:r>
                      <a:endPar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9384" marR="59384" marT="0" marB="0"/>
                </a:tc>
                <a:tc>
                  <a:txBody>
                    <a:bodyPr/>
                    <a:lstStyle/>
                    <a:p>
                      <a:pPr algn="just" rtl="1">
                        <a:lnSpc>
                          <a:spcPct val="115000"/>
                        </a:lnSpc>
                        <a:spcAft>
                          <a:spcPts val="0"/>
                        </a:spcAft>
                      </a:pPr>
                      <a:r>
                        <a:rPr lang="ar-IQ" sz="1200">
                          <a:effectLst/>
                        </a:rPr>
                        <a:t> </a:t>
                      </a:r>
                      <a:endPar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9384" marR="59384" marT="0" marB="0"/>
                </a:tc>
                <a:tc>
                  <a:txBody>
                    <a:bodyPr/>
                    <a:lstStyle/>
                    <a:p>
                      <a:pPr algn="just" rtl="1">
                        <a:lnSpc>
                          <a:spcPct val="115000"/>
                        </a:lnSpc>
                        <a:spcAft>
                          <a:spcPts val="0"/>
                        </a:spcAft>
                      </a:pPr>
                      <a:r>
                        <a:rPr lang="ar-IQ" sz="1200">
                          <a:effectLst/>
                        </a:rPr>
                        <a:t> </a:t>
                      </a:r>
                      <a:endPar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9384" marR="59384" marT="0" marB="0"/>
                </a:tc>
                <a:tc>
                  <a:txBody>
                    <a:bodyPr/>
                    <a:lstStyle/>
                    <a:p>
                      <a:pPr algn="ctr" rtl="1">
                        <a:lnSpc>
                          <a:spcPct val="115000"/>
                        </a:lnSpc>
                        <a:spcAft>
                          <a:spcPts val="0"/>
                        </a:spcAft>
                      </a:pPr>
                      <a:r>
                        <a:rPr lang="ar-IQ" sz="1200">
                          <a:effectLst/>
                        </a:rPr>
                        <a:t>08</a:t>
                      </a:r>
                      <a:endPar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9384" marR="59384" marT="0" marB="0"/>
                </a:tc>
                <a:tc>
                  <a:txBody>
                    <a:bodyPr/>
                    <a:lstStyle/>
                    <a:p>
                      <a:pPr algn="just" rtl="1">
                        <a:lnSpc>
                          <a:spcPct val="115000"/>
                        </a:lnSpc>
                        <a:spcAft>
                          <a:spcPts val="0"/>
                        </a:spcAft>
                      </a:pPr>
                      <a:r>
                        <a:rPr lang="ar-IQ" sz="1200">
                          <a:effectLst/>
                        </a:rPr>
                        <a:t> </a:t>
                      </a:r>
                      <a:endPar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9384" marR="59384" marT="0" marB="0"/>
                </a:tc>
                <a:tc>
                  <a:txBody>
                    <a:bodyPr/>
                    <a:lstStyle/>
                    <a:p>
                      <a:pPr algn="just" rtl="1">
                        <a:lnSpc>
                          <a:spcPct val="115000"/>
                        </a:lnSpc>
                        <a:spcAft>
                          <a:spcPts val="0"/>
                        </a:spcAft>
                      </a:pPr>
                      <a:r>
                        <a:rPr lang="ar-IQ" sz="1200">
                          <a:effectLst/>
                        </a:rPr>
                        <a:t> </a:t>
                      </a:r>
                      <a:endPar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9384" marR="59384" marT="0" marB="0"/>
                </a:tc>
                <a:tc>
                  <a:txBody>
                    <a:bodyPr/>
                    <a:lstStyle/>
                    <a:p>
                      <a:pPr algn="just" rtl="1">
                        <a:lnSpc>
                          <a:spcPct val="115000"/>
                        </a:lnSpc>
                        <a:spcAft>
                          <a:spcPts val="0"/>
                        </a:spcAft>
                      </a:pPr>
                      <a:r>
                        <a:rPr lang="ar-IQ" sz="1200">
                          <a:effectLst/>
                        </a:rPr>
                        <a:t> </a:t>
                      </a:r>
                      <a:endPar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9384" marR="59384" marT="0" marB="0"/>
                </a:tc>
              </a:tr>
              <a:tr h="174490">
                <a:tc>
                  <a:txBody>
                    <a:bodyPr/>
                    <a:lstStyle/>
                    <a:p>
                      <a:pPr algn="r" rtl="1">
                        <a:lnSpc>
                          <a:spcPct val="115000"/>
                        </a:lnSpc>
                        <a:spcAft>
                          <a:spcPts val="0"/>
                        </a:spcAft>
                      </a:pPr>
                      <a:r>
                        <a:rPr lang="ar-IQ" sz="1200">
                          <a:effectLst/>
                        </a:rPr>
                        <a:t>المساعدات الاجتماعية </a:t>
                      </a:r>
                      <a:endPar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9384" marR="59384" marT="0" marB="0"/>
                </a:tc>
                <a:tc>
                  <a:txBody>
                    <a:bodyPr/>
                    <a:lstStyle/>
                    <a:p>
                      <a:pPr algn="just" rtl="1">
                        <a:lnSpc>
                          <a:spcPct val="115000"/>
                        </a:lnSpc>
                        <a:spcAft>
                          <a:spcPts val="0"/>
                        </a:spcAft>
                      </a:pPr>
                      <a:r>
                        <a:rPr lang="ar-IQ" sz="1200">
                          <a:effectLst/>
                        </a:rPr>
                        <a:t> </a:t>
                      </a:r>
                      <a:endPar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9384" marR="59384" marT="0" marB="0"/>
                </a:tc>
                <a:tc>
                  <a:txBody>
                    <a:bodyPr/>
                    <a:lstStyle/>
                    <a:p>
                      <a:pPr algn="just" rtl="1">
                        <a:lnSpc>
                          <a:spcPct val="115000"/>
                        </a:lnSpc>
                        <a:spcAft>
                          <a:spcPts val="0"/>
                        </a:spcAft>
                      </a:pPr>
                      <a:r>
                        <a:rPr lang="ar-IQ" sz="1200">
                          <a:effectLst/>
                        </a:rPr>
                        <a:t> </a:t>
                      </a:r>
                      <a:endPar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9384" marR="59384" marT="0" marB="0"/>
                </a:tc>
                <a:tc>
                  <a:txBody>
                    <a:bodyPr/>
                    <a:lstStyle/>
                    <a:p>
                      <a:pPr algn="ctr" rtl="1">
                        <a:lnSpc>
                          <a:spcPct val="115000"/>
                        </a:lnSpc>
                        <a:spcAft>
                          <a:spcPts val="0"/>
                        </a:spcAft>
                      </a:pPr>
                      <a:r>
                        <a:rPr lang="ar-IQ" sz="1200">
                          <a:effectLst/>
                        </a:rPr>
                        <a:t>09</a:t>
                      </a:r>
                      <a:endPar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9384" marR="59384" marT="0" marB="0"/>
                </a:tc>
                <a:tc>
                  <a:txBody>
                    <a:bodyPr/>
                    <a:lstStyle/>
                    <a:p>
                      <a:pPr algn="just" rtl="1">
                        <a:lnSpc>
                          <a:spcPct val="115000"/>
                        </a:lnSpc>
                        <a:spcAft>
                          <a:spcPts val="0"/>
                        </a:spcAft>
                      </a:pPr>
                      <a:r>
                        <a:rPr lang="ar-IQ" sz="1200">
                          <a:effectLst/>
                        </a:rPr>
                        <a:t> </a:t>
                      </a:r>
                      <a:endPar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9384" marR="59384" marT="0" marB="0"/>
                </a:tc>
                <a:tc>
                  <a:txBody>
                    <a:bodyPr/>
                    <a:lstStyle/>
                    <a:p>
                      <a:pPr algn="just" rtl="1">
                        <a:lnSpc>
                          <a:spcPct val="115000"/>
                        </a:lnSpc>
                        <a:spcAft>
                          <a:spcPts val="0"/>
                        </a:spcAft>
                      </a:pPr>
                      <a:r>
                        <a:rPr lang="ar-IQ" sz="1200">
                          <a:effectLst/>
                        </a:rPr>
                        <a:t> </a:t>
                      </a:r>
                      <a:endParaRPr lang="en-US" sz="10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9384" marR="59384" marT="0" marB="0"/>
                </a:tc>
                <a:tc>
                  <a:txBody>
                    <a:bodyPr/>
                    <a:lstStyle/>
                    <a:p>
                      <a:pPr algn="just" rtl="1">
                        <a:lnSpc>
                          <a:spcPct val="115000"/>
                        </a:lnSpc>
                        <a:spcAft>
                          <a:spcPts val="0"/>
                        </a:spcAft>
                      </a:pPr>
                      <a:r>
                        <a:rPr lang="ar-IQ" sz="1200" dirty="0">
                          <a:effectLst/>
                        </a:rPr>
                        <a:t> </a:t>
                      </a:r>
                      <a:endParaRPr lang="en-US" sz="10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59384" marR="59384" marT="0" marB="0"/>
                </a:tc>
              </a:tr>
            </a:tbl>
          </a:graphicData>
        </a:graphic>
      </p:graphicFrame>
      <p:sp>
        <p:nvSpPr>
          <p:cNvPr id="6" name="Rectangle 1"/>
          <p:cNvSpPr>
            <a:spLocks noChangeArrowheads="1"/>
          </p:cNvSpPr>
          <p:nvPr/>
        </p:nvSpPr>
        <p:spPr bwMode="auto">
          <a:xfrm>
            <a:off x="1989969" y="2996951"/>
            <a:ext cx="660128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633538" algn="l"/>
              </a:tabLst>
              <a:defRPr>
                <a:solidFill>
                  <a:schemeClr val="tx1"/>
                </a:solidFill>
                <a:latin typeface="Arial" panose="020B0604020202020204" pitchFamily="34" charset="0"/>
              </a:defRPr>
            </a:lvl1pPr>
            <a:lvl2pPr eaLnBrk="0" fontAlgn="base" hangingPunct="0">
              <a:spcBef>
                <a:spcPct val="0"/>
              </a:spcBef>
              <a:spcAft>
                <a:spcPct val="0"/>
              </a:spcAft>
              <a:tabLst>
                <a:tab pos="1633538" algn="l"/>
              </a:tabLst>
              <a:defRPr>
                <a:solidFill>
                  <a:schemeClr val="tx1"/>
                </a:solidFill>
                <a:latin typeface="Arial" panose="020B0604020202020204" pitchFamily="34" charset="0"/>
              </a:defRPr>
            </a:lvl2pPr>
            <a:lvl3pPr eaLnBrk="0" fontAlgn="base" hangingPunct="0">
              <a:spcBef>
                <a:spcPct val="0"/>
              </a:spcBef>
              <a:spcAft>
                <a:spcPct val="0"/>
              </a:spcAft>
              <a:tabLst>
                <a:tab pos="1633538" algn="l"/>
              </a:tabLst>
              <a:defRPr>
                <a:solidFill>
                  <a:schemeClr val="tx1"/>
                </a:solidFill>
                <a:latin typeface="Arial" panose="020B0604020202020204" pitchFamily="34" charset="0"/>
              </a:defRPr>
            </a:lvl3pPr>
            <a:lvl4pPr eaLnBrk="0" fontAlgn="base" hangingPunct="0">
              <a:spcBef>
                <a:spcPct val="0"/>
              </a:spcBef>
              <a:spcAft>
                <a:spcPct val="0"/>
              </a:spcAft>
              <a:tabLst>
                <a:tab pos="1633538" algn="l"/>
              </a:tabLst>
              <a:defRPr>
                <a:solidFill>
                  <a:schemeClr val="tx1"/>
                </a:solidFill>
                <a:latin typeface="Arial" panose="020B0604020202020204" pitchFamily="34" charset="0"/>
              </a:defRPr>
            </a:lvl4pPr>
            <a:lvl5pPr eaLnBrk="0" fontAlgn="base" hangingPunct="0">
              <a:spcBef>
                <a:spcPct val="0"/>
              </a:spcBef>
              <a:spcAft>
                <a:spcPct val="0"/>
              </a:spcAft>
              <a:tabLst>
                <a:tab pos="1633538" algn="l"/>
              </a:tabLst>
              <a:defRPr>
                <a:solidFill>
                  <a:schemeClr val="tx1"/>
                </a:solidFill>
                <a:latin typeface="Arial" panose="020B0604020202020204" pitchFamily="34" charset="0"/>
              </a:defRPr>
            </a:lvl5pPr>
            <a:lvl6pPr eaLnBrk="0" fontAlgn="base" hangingPunct="0">
              <a:spcBef>
                <a:spcPct val="0"/>
              </a:spcBef>
              <a:spcAft>
                <a:spcPct val="0"/>
              </a:spcAft>
              <a:tabLst>
                <a:tab pos="1633538" algn="l"/>
              </a:tabLst>
              <a:defRPr>
                <a:solidFill>
                  <a:schemeClr val="tx1"/>
                </a:solidFill>
                <a:latin typeface="Arial" panose="020B0604020202020204" pitchFamily="34" charset="0"/>
              </a:defRPr>
            </a:lvl6pPr>
            <a:lvl7pPr eaLnBrk="0" fontAlgn="base" hangingPunct="0">
              <a:spcBef>
                <a:spcPct val="0"/>
              </a:spcBef>
              <a:spcAft>
                <a:spcPct val="0"/>
              </a:spcAft>
              <a:tabLst>
                <a:tab pos="1633538" algn="l"/>
              </a:tabLst>
              <a:defRPr>
                <a:solidFill>
                  <a:schemeClr val="tx1"/>
                </a:solidFill>
                <a:latin typeface="Arial" panose="020B0604020202020204" pitchFamily="34" charset="0"/>
              </a:defRPr>
            </a:lvl7pPr>
            <a:lvl8pPr eaLnBrk="0" fontAlgn="base" hangingPunct="0">
              <a:spcBef>
                <a:spcPct val="0"/>
              </a:spcBef>
              <a:spcAft>
                <a:spcPct val="0"/>
              </a:spcAft>
              <a:tabLst>
                <a:tab pos="1633538" algn="l"/>
              </a:tabLst>
              <a:defRPr>
                <a:solidFill>
                  <a:schemeClr val="tx1"/>
                </a:solidFill>
                <a:latin typeface="Arial" panose="020B0604020202020204" pitchFamily="34" charset="0"/>
              </a:defRPr>
            </a:lvl8pPr>
            <a:lvl9pPr eaLnBrk="0" fontAlgn="base" hangingPunct="0">
              <a:spcBef>
                <a:spcPct val="0"/>
              </a:spcBef>
              <a:spcAft>
                <a:spcPct val="0"/>
              </a:spcAft>
              <a:tabLst>
                <a:tab pos="1633538" algn="l"/>
              </a:tabLst>
              <a:defRPr>
                <a:solidFill>
                  <a:schemeClr val="tx1"/>
                </a:solidFill>
                <a:latin typeface="Arial" panose="020B0604020202020204" pitchFamily="34" charset="0"/>
              </a:defRPr>
            </a:lvl9pPr>
          </a:lstStyle>
          <a:p>
            <a:pPr marL="0" marR="0" lvl="0" indent="0" algn="r" defTabSz="914400" rtl="1" eaLnBrk="0" fontAlgn="base" latinLnBrk="0" hangingPunct="0">
              <a:lnSpc>
                <a:spcPct val="100000"/>
              </a:lnSpc>
              <a:spcBef>
                <a:spcPct val="0"/>
              </a:spcBef>
              <a:spcAft>
                <a:spcPct val="0"/>
              </a:spcAft>
              <a:buClrTx/>
              <a:buSzTx/>
              <a:buFontTx/>
              <a:buNone/>
              <a:tabLst>
                <a:tab pos="1633538" algn="l"/>
              </a:tabLst>
            </a:pPr>
            <a:r>
              <a:rPr kumimoji="0" lang="ar-IQ" sz="1400" b="1"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تصنيف المصروفات </a:t>
            </a:r>
            <a:endParaRPr kumimoji="0" lang="en-US" sz="600" b="0" i="0" u="none" strike="noStrike" cap="none" normalizeH="0" baseline="0" dirty="0" smtClean="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tab pos="1633538" algn="l"/>
              </a:tabLst>
            </a:pPr>
            <a:endParaRPr kumimoji="0" 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16134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0"/>
            <a:ext cx="8229600" cy="490066"/>
          </a:xfrm>
        </p:spPr>
        <p:txBody>
          <a:bodyPr>
            <a:noAutofit/>
          </a:bodyPr>
          <a:lstStyle/>
          <a:p>
            <a:endParaRPr lang="en-US" sz="3600" u="sng" dirty="0"/>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1088201004"/>
              </p:ext>
            </p:extLst>
          </p:nvPr>
        </p:nvGraphicFramePr>
        <p:xfrm>
          <a:off x="1331639" y="980728"/>
          <a:ext cx="7168501" cy="2474341"/>
        </p:xfrm>
        <a:graphic>
          <a:graphicData uri="http://schemas.openxmlformats.org/drawingml/2006/table">
            <a:tbl>
              <a:tblPr rtl="1" firstRow="1" firstCol="1" bandRow="1">
                <a:tableStyleId>{5C22544A-7EE6-4342-B048-85BDC9FD1C3A}</a:tableStyleId>
              </a:tblPr>
              <a:tblGrid>
                <a:gridCol w="2043337"/>
                <a:gridCol w="791765"/>
                <a:gridCol w="852325"/>
                <a:gridCol w="953258"/>
                <a:gridCol w="852325"/>
                <a:gridCol w="852325"/>
                <a:gridCol w="823166"/>
              </a:tblGrid>
              <a:tr h="405130">
                <a:tc>
                  <a:txBody>
                    <a:bodyPr/>
                    <a:lstStyle/>
                    <a:p>
                      <a:pPr algn="ctr" rtl="1">
                        <a:lnSpc>
                          <a:spcPct val="115000"/>
                        </a:lnSpc>
                        <a:spcAft>
                          <a:spcPts val="0"/>
                        </a:spcAft>
                      </a:pPr>
                      <a:r>
                        <a:rPr lang="ar-IQ" sz="1400" dirty="0">
                          <a:effectLst/>
                        </a:rPr>
                        <a:t>البيان</a:t>
                      </a:r>
                      <a:endParaRPr lang="en-US" sz="1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ar-IQ" sz="1400">
                          <a:effectLst/>
                        </a:rPr>
                        <a:t>نوع الاستمارة</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ar-IQ" sz="1400">
                          <a:effectLst/>
                        </a:rPr>
                        <a:t>المستوى الأول</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ar-IQ" sz="1400">
                          <a:effectLst/>
                        </a:rPr>
                        <a:t>المستوى الثاني</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ar-IQ" sz="1400">
                          <a:effectLst/>
                        </a:rPr>
                        <a:t>المستوى الثالث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ar-IQ" sz="1400">
                          <a:effectLst/>
                        </a:rPr>
                        <a:t>المستوى الرابع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ar-IQ" sz="1400">
                          <a:effectLst/>
                        </a:rPr>
                        <a:t>المستوى الخامس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266065">
                <a:tc>
                  <a:txBody>
                    <a:bodyPr/>
                    <a:lstStyle/>
                    <a:p>
                      <a:pPr algn="just" rtl="1">
                        <a:lnSpc>
                          <a:spcPct val="115000"/>
                        </a:lnSpc>
                        <a:spcAft>
                          <a:spcPts val="0"/>
                        </a:spcAft>
                      </a:pPr>
                      <a:r>
                        <a:rPr lang="ar-IQ" sz="1400" dirty="0">
                          <a:effectLst/>
                        </a:rPr>
                        <a:t>الموجودات </a:t>
                      </a:r>
                      <a:endParaRPr lang="en-US" sz="1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ar-IQ" sz="1400">
                          <a:effectLst/>
                        </a:rPr>
                        <a:t>3</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ar-IQ" sz="1400">
                          <a:effectLst/>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15000"/>
                        </a:lnSpc>
                        <a:spcAft>
                          <a:spcPts val="0"/>
                        </a:spcAft>
                      </a:pPr>
                      <a:r>
                        <a:rPr lang="ar-IQ" sz="1400">
                          <a:effectLst/>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15000"/>
                        </a:lnSpc>
                        <a:spcAft>
                          <a:spcPts val="0"/>
                        </a:spcAft>
                      </a:pPr>
                      <a:r>
                        <a:rPr lang="ar-IQ" sz="1400">
                          <a:effectLst/>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15000"/>
                        </a:lnSpc>
                        <a:spcAft>
                          <a:spcPts val="0"/>
                        </a:spcAft>
                      </a:pPr>
                      <a:r>
                        <a:rPr lang="ar-IQ" sz="1400">
                          <a:effectLst/>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15000"/>
                        </a:lnSpc>
                        <a:spcAft>
                          <a:spcPts val="0"/>
                        </a:spcAft>
                      </a:pPr>
                      <a:r>
                        <a:rPr lang="ar-IQ" sz="1400">
                          <a:effectLst/>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0">
                <a:tc>
                  <a:txBody>
                    <a:bodyPr/>
                    <a:lstStyle/>
                    <a:p>
                      <a:pPr algn="just" rtl="1">
                        <a:lnSpc>
                          <a:spcPct val="115000"/>
                        </a:lnSpc>
                        <a:spcAft>
                          <a:spcPts val="0"/>
                        </a:spcAft>
                      </a:pPr>
                      <a:r>
                        <a:rPr lang="ar-IQ" sz="1400">
                          <a:effectLst/>
                        </a:rPr>
                        <a:t>النقد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ar-IQ" sz="1400">
                          <a:effectLst/>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ar-IQ" sz="1400">
                          <a:effectLst/>
                        </a:rPr>
                        <a:t>1</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15000"/>
                        </a:lnSpc>
                        <a:spcAft>
                          <a:spcPts val="0"/>
                        </a:spcAft>
                      </a:pPr>
                      <a:r>
                        <a:rPr lang="ar-IQ" sz="1400">
                          <a:effectLst/>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15000"/>
                        </a:lnSpc>
                        <a:spcAft>
                          <a:spcPts val="0"/>
                        </a:spcAft>
                      </a:pPr>
                      <a:r>
                        <a:rPr lang="ar-IQ" sz="1400">
                          <a:effectLst/>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15000"/>
                        </a:lnSpc>
                        <a:spcAft>
                          <a:spcPts val="0"/>
                        </a:spcAft>
                      </a:pPr>
                      <a:r>
                        <a:rPr lang="ar-IQ" sz="1400">
                          <a:effectLst/>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15000"/>
                        </a:lnSpc>
                        <a:spcAft>
                          <a:spcPts val="0"/>
                        </a:spcAft>
                      </a:pPr>
                      <a:r>
                        <a:rPr lang="ar-IQ" sz="1400">
                          <a:effectLst/>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0">
                <a:tc>
                  <a:txBody>
                    <a:bodyPr/>
                    <a:lstStyle/>
                    <a:p>
                      <a:pPr algn="just" rtl="1">
                        <a:lnSpc>
                          <a:spcPct val="115000"/>
                        </a:lnSpc>
                        <a:spcAft>
                          <a:spcPts val="0"/>
                        </a:spcAft>
                      </a:pPr>
                      <a:r>
                        <a:rPr lang="ar-IQ" sz="1400">
                          <a:effectLst/>
                        </a:rPr>
                        <a:t>حسابات السلف</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ar-IQ" sz="1400">
                          <a:effectLst/>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ar-IQ" sz="1400">
                          <a:effectLst/>
                        </a:rPr>
                        <a:t>2</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15000"/>
                        </a:lnSpc>
                        <a:spcAft>
                          <a:spcPts val="0"/>
                        </a:spcAft>
                      </a:pPr>
                      <a:r>
                        <a:rPr lang="ar-IQ" sz="1400">
                          <a:effectLst/>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15000"/>
                        </a:lnSpc>
                        <a:spcAft>
                          <a:spcPts val="0"/>
                        </a:spcAft>
                      </a:pPr>
                      <a:r>
                        <a:rPr lang="ar-IQ" sz="1400">
                          <a:effectLst/>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15000"/>
                        </a:lnSpc>
                        <a:spcAft>
                          <a:spcPts val="0"/>
                        </a:spcAft>
                      </a:pPr>
                      <a:r>
                        <a:rPr lang="ar-IQ" sz="1400">
                          <a:effectLst/>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15000"/>
                        </a:lnSpc>
                        <a:spcAft>
                          <a:spcPts val="0"/>
                        </a:spcAft>
                      </a:pPr>
                      <a:r>
                        <a:rPr lang="ar-IQ" sz="1400">
                          <a:effectLst/>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0">
                <a:tc>
                  <a:txBody>
                    <a:bodyPr/>
                    <a:lstStyle/>
                    <a:p>
                      <a:pPr algn="just" rtl="1">
                        <a:lnSpc>
                          <a:spcPct val="115000"/>
                        </a:lnSpc>
                        <a:spcAft>
                          <a:spcPts val="0"/>
                        </a:spcAft>
                      </a:pPr>
                      <a:r>
                        <a:rPr lang="ar-IQ" sz="1400">
                          <a:effectLst/>
                        </a:rPr>
                        <a:t>حسابات مدينة اخرى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ar-IQ" sz="1400">
                          <a:effectLst/>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ar-IQ" sz="1400">
                          <a:effectLst/>
                        </a:rPr>
                        <a:t>3</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15000"/>
                        </a:lnSpc>
                        <a:spcAft>
                          <a:spcPts val="0"/>
                        </a:spcAft>
                      </a:pPr>
                      <a:r>
                        <a:rPr lang="ar-IQ" sz="1400">
                          <a:effectLst/>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15000"/>
                        </a:lnSpc>
                        <a:spcAft>
                          <a:spcPts val="0"/>
                        </a:spcAft>
                      </a:pPr>
                      <a:r>
                        <a:rPr lang="ar-IQ" sz="1400">
                          <a:effectLst/>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15000"/>
                        </a:lnSpc>
                        <a:spcAft>
                          <a:spcPts val="0"/>
                        </a:spcAft>
                      </a:pPr>
                      <a:r>
                        <a:rPr lang="ar-IQ" sz="1400">
                          <a:effectLst/>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15000"/>
                        </a:lnSpc>
                        <a:spcAft>
                          <a:spcPts val="0"/>
                        </a:spcAft>
                      </a:pPr>
                      <a:r>
                        <a:rPr lang="ar-IQ" sz="1400">
                          <a:effectLst/>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0">
                <a:tc>
                  <a:txBody>
                    <a:bodyPr/>
                    <a:lstStyle/>
                    <a:p>
                      <a:pPr algn="just" rtl="1">
                        <a:lnSpc>
                          <a:spcPct val="115000"/>
                        </a:lnSpc>
                        <a:spcAft>
                          <a:spcPts val="0"/>
                        </a:spcAft>
                      </a:pPr>
                      <a:r>
                        <a:rPr lang="ar-IQ" sz="1400">
                          <a:effectLst/>
                        </a:rPr>
                        <a:t>قروض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ar-IQ" sz="1400">
                          <a:effectLst/>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ar-IQ" sz="1400">
                          <a:effectLst/>
                        </a:rPr>
                        <a:t>4</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15000"/>
                        </a:lnSpc>
                        <a:spcAft>
                          <a:spcPts val="0"/>
                        </a:spcAft>
                      </a:pPr>
                      <a:r>
                        <a:rPr lang="ar-IQ" sz="1400">
                          <a:effectLst/>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15000"/>
                        </a:lnSpc>
                        <a:spcAft>
                          <a:spcPts val="0"/>
                        </a:spcAft>
                      </a:pPr>
                      <a:r>
                        <a:rPr lang="ar-IQ" sz="1400">
                          <a:effectLst/>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15000"/>
                        </a:lnSpc>
                        <a:spcAft>
                          <a:spcPts val="0"/>
                        </a:spcAft>
                      </a:pPr>
                      <a:r>
                        <a:rPr lang="ar-IQ" sz="1400">
                          <a:effectLst/>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15000"/>
                        </a:lnSpc>
                        <a:spcAft>
                          <a:spcPts val="0"/>
                        </a:spcAft>
                      </a:pPr>
                      <a:r>
                        <a:rPr lang="ar-IQ" sz="1400">
                          <a:effectLst/>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0">
                <a:tc>
                  <a:txBody>
                    <a:bodyPr/>
                    <a:lstStyle/>
                    <a:p>
                      <a:pPr algn="just" rtl="1">
                        <a:lnSpc>
                          <a:spcPct val="115000"/>
                        </a:lnSpc>
                        <a:spcAft>
                          <a:spcPts val="0"/>
                        </a:spcAft>
                      </a:pPr>
                      <a:r>
                        <a:rPr lang="ar-IQ" sz="1400">
                          <a:effectLst/>
                        </a:rPr>
                        <a:t>استثمارات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ar-IQ" sz="1400">
                          <a:effectLst/>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ar-IQ" sz="1400">
                          <a:effectLst/>
                        </a:rPr>
                        <a:t>5</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15000"/>
                        </a:lnSpc>
                        <a:spcAft>
                          <a:spcPts val="0"/>
                        </a:spcAft>
                      </a:pPr>
                      <a:r>
                        <a:rPr lang="ar-IQ" sz="1400">
                          <a:effectLst/>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15000"/>
                        </a:lnSpc>
                        <a:spcAft>
                          <a:spcPts val="0"/>
                        </a:spcAft>
                      </a:pPr>
                      <a:r>
                        <a:rPr lang="ar-IQ" sz="1400">
                          <a:effectLst/>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15000"/>
                        </a:lnSpc>
                        <a:spcAft>
                          <a:spcPts val="0"/>
                        </a:spcAft>
                      </a:pPr>
                      <a:r>
                        <a:rPr lang="ar-IQ" sz="1400">
                          <a:effectLst/>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15000"/>
                        </a:lnSpc>
                        <a:spcAft>
                          <a:spcPts val="0"/>
                        </a:spcAft>
                      </a:pPr>
                      <a:r>
                        <a:rPr lang="ar-IQ" sz="1400">
                          <a:effectLst/>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0">
                <a:tc>
                  <a:txBody>
                    <a:bodyPr/>
                    <a:lstStyle/>
                    <a:p>
                      <a:pPr algn="just" rtl="1">
                        <a:lnSpc>
                          <a:spcPct val="115000"/>
                        </a:lnSpc>
                        <a:spcAft>
                          <a:spcPts val="0"/>
                        </a:spcAft>
                      </a:pPr>
                      <a:r>
                        <a:rPr lang="ar-IQ" sz="1400">
                          <a:effectLst/>
                        </a:rPr>
                        <a:t>حسابات التسوية المدينة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ar-IQ" sz="1400">
                          <a:effectLst/>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ar-IQ" sz="1400">
                          <a:effectLst/>
                        </a:rPr>
                        <a:t>6</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15000"/>
                        </a:lnSpc>
                        <a:spcAft>
                          <a:spcPts val="0"/>
                        </a:spcAft>
                      </a:pPr>
                      <a:r>
                        <a:rPr lang="ar-IQ" sz="1400">
                          <a:effectLst/>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15000"/>
                        </a:lnSpc>
                        <a:spcAft>
                          <a:spcPts val="0"/>
                        </a:spcAft>
                      </a:pPr>
                      <a:r>
                        <a:rPr lang="ar-IQ" sz="1400">
                          <a:effectLst/>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15000"/>
                        </a:lnSpc>
                        <a:spcAft>
                          <a:spcPts val="0"/>
                        </a:spcAft>
                      </a:pPr>
                      <a:r>
                        <a:rPr lang="ar-IQ" sz="1400">
                          <a:effectLst/>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15000"/>
                        </a:lnSpc>
                        <a:spcAft>
                          <a:spcPts val="0"/>
                        </a:spcAft>
                      </a:pPr>
                      <a:r>
                        <a:rPr lang="ar-IQ" sz="1400">
                          <a:effectLst/>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0">
                <a:tc>
                  <a:txBody>
                    <a:bodyPr/>
                    <a:lstStyle/>
                    <a:p>
                      <a:pPr algn="just" rtl="1">
                        <a:lnSpc>
                          <a:spcPct val="115000"/>
                        </a:lnSpc>
                        <a:spcAft>
                          <a:spcPts val="0"/>
                        </a:spcAft>
                      </a:pPr>
                      <a:r>
                        <a:rPr lang="ar-IQ" sz="1400">
                          <a:effectLst/>
                        </a:rPr>
                        <a:t>الحسابات النظامية المدينة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ar-IQ" sz="1400">
                          <a:effectLst/>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ar-IQ" sz="1400">
                          <a:effectLst/>
                        </a:rPr>
                        <a:t>7</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15000"/>
                        </a:lnSpc>
                        <a:spcAft>
                          <a:spcPts val="0"/>
                        </a:spcAft>
                      </a:pPr>
                      <a:r>
                        <a:rPr lang="ar-IQ" sz="1400">
                          <a:effectLst/>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15000"/>
                        </a:lnSpc>
                        <a:spcAft>
                          <a:spcPts val="0"/>
                        </a:spcAft>
                      </a:pPr>
                      <a:r>
                        <a:rPr lang="ar-IQ" sz="1400">
                          <a:effectLst/>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15000"/>
                        </a:lnSpc>
                        <a:spcAft>
                          <a:spcPts val="0"/>
                        </a:spcAft>
                      </a:pPr>
                      <a:r>
                        <a:rPr lang="ar-IQ" sz="1400">
                          <a:effectLst/>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15000"/>
                        </a:lnSpc>
                        <a:spcAft>
                          <a:spcPts val="0"/>
                        </a:spcAft>
                      </a:pPr>
                      <a:r>
                        <a:rPr lang="ar-IQ" sz="1400" dirty="0">
                          <a:effectLst/>
                        </a:rPr>
                        <a:t> </a:t>
                      </a:r>
                      <a:endParaRPr lang="en-US" sz="1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bl>
          </a:graphicData>
        </a:graphic>
      </p:graphicFrame>
      <p:sp>
        <p:nvSpPr>
          <p:cNvPr id="5" name="Rectangle 1"/>
          <p:cNvSpPr>
            <a:spLocks noChangeArrowheads="1"/>
          </p:cNvSpPr>
          <p:nvPr/>
        </p:nvSpPr>
        <p:spPr bwMode="auto">
          <a:xfrm>
            <a:off x="338315" y="620688"/>
            <a:ext cx="848805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IQ" sz="1400" b="1"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تصنيف الموجودات :</a:t>
            </a:r>
            <a:endParaRPr kumimoji="0" 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graphicFrame>
        <p:nvGraphicFramePr>
          <p:cNvPr id="6" name="جدول 5"/>
          <p:cNvGraphicFramePr>
            <a:graphicFrameLocks noGrp="1"/>
          </p:cNvGraphicFramePr>
          <p:nvPr>
            <p:extLst>
              <p:ext uri="{D42A27DB-BD31-4B8C-83A1-F6EECF244321}">
                <p14:modId xmlns:p14="http://schemas.microsoft.com/office/powerpoint/2010/main" val="3113097529"/>
              </p:ext>
            </p:extLst>
          </p:nvPr>
        </p:nvGraphicFramePr>
        <p:xfrm>
          <a:off x="1331638" y="3933056"/>
          <a:ext cx="7200802" cy="2808309"/>
        </p:xfrm>
        <a:graphic>
          <a:graphicData uri="http://schemas.openxmlformats.org/drawingml/2006/table">
            <a:tbl>
              <a:tblPr rtl="1" firstRow="1" firstCol="1" bandRow="1">
                <a:tableStyleId>{5C22544A-7EE6-4342-B048-85BDC9FD1C3A}</a:tableStyleId>
              </a:tblPr>
              <a:tblGrid>
                <a:gridCol w="2051937"/>
                <a:gridCol w="863065"/>
                <a:gridCol w="863065"/>
                <a:gridCol w="863065"/>
                <a:gridCol w="863065"/>
                <a:gridCol w="863065"/>
                <a:gridCol w="833540"/>
              </a:tblGrid>
              <a:tr h="517464">
                <a:tc>
                  <a:txBody>
                    <a:bodyPr/>
                    <a:lstStyle/>
                    <a:p>
                      <a:pPr algn="ctr" rtl="1">
                        <a:lnSpc>
                          <a:spcPct val="115000"/>
                        </a:lnSpc>
                        <a:spcAft>
                          <a:spcPts val="0"/>
                        </a:spcAft>
                      </a:pPr>
                      <a:r>
                        <a:rPr lang="ar-IQ" sz="1400" dirty="0">
                          <a:effectLst/>
                        </a:rPr>
                        <a:t>البيان</a:t>
                      </a:r>
                      <a:endParaRPr lang="en-US" sz="1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ar-IQ" sz="1400">
                          <a:effectLst/>
                        </a:rPr>
                        <a:t>نوع الاستمارة</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ar-IQ" sz="1400">
                          <a:effectLst/>
                        </a:rPr>
                        <a:t>المستوى الأول</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ar-IQ" sz="1400">
                          <a:effectLst/>
                        </a:rPr>
                        <a:t>المستوى الثاني</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ar-IQ" sz="1400">
                          <a:effectLst/>
                        </a:rPr>
                        <a:t>المستوى الثالث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ar-IQ" sz="1400">
                          <a:effectLst/>
                        </a:rPr>
                        <a:t>المستوى الرابع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ar-IQ" sz="1400">
                          <a:effectLst/>
                        </a:rPr>
                        <a:t>المستوى الخامس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289901">
                <a:tc>
                  <a:txBody>
                    <a:bodyPr/>
                    <a:lstStyle/>
                    <a:p>
                      <a:pPr algn="just" rtl="1">
                        <a:lnSpc>
                          <a:spcPct val="115000"/>
                        </a:lnSpc>
                        <a:spcAft>
                          <a:spcPts val="0"/>
                        </a:spcAft>
                      </a:pPr>
                      <a:r>
                        <a:rPr lang="ar-IQ" sz="1400">
                          <a:effectLst/>
                        </a:rPr>
                        <a:t>المطلوبات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ar-IQ" sz="1400">
                          <a:effectLst/>
                        </a:rPr>
                        <a:t>4</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ar-IQ" sz="1400">
                          <a:effectLst/>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15000"/>
                        </a:lnSpc>
                        <a:spcAft>
                          <a:spcPts val="0"/>
                        </a:spcAft>
                      </a:pPr>
                      <a:r>
                        <a:rPr lang="ar-IQ" sz="1400">
                          <a:effectLst/>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15000"/>
                        </a:lnSpc>
                        <a:spcAft>
                          <a:spcPts val="0"/>
                        </a:spcAft>
                      </a:pPr>
                      <a:r>
                        <a:rPr lang="ar-IQ" sz="1400">
                          <a:effectLst/>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15000"/>
                        </a:lnSpc>
                        <a:spcAft>
                          <a:spcPts val="0"/>
                        </a:spcAft>
                      </a:pPr>
                      <a:r>
                        <a:rPr lang="ar-IQ" sz="1400">
                          <a:effectLst/>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15000"/>
                        </a:lnSpc>
                        <a:spcAft>
                          <a:spcPts val="0"/>
                        </a:spcAft>
                      </a:pPr>
                      <a:r>
                        <a:rPr lang="ar-IQ" sz="1400">
                          <a:effectLst/>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250118">
                <a:tc>
                  <a:txBody>
                    <a:bodyPr/>
                    <a:lstStyle/>
                    <a:p>
                      <a:pPr algn="just" rtl="1">
                        <a:lnSpc>
                          <a:spcPct val="115000"/>
                        </a:lnSpc>
                        <a:spcAft>
                          <a:spcPts val="0"/>
                        </a:spcAft>
                      </a:pPr>
                      <a:r>
                        <a:rPr lang="ar-IQ" sz="1400" dirty="0">
                          <a:effectLst/>
                        </a:rPr>
                        <a:t>الحسابات النقدية الدائنة </a:t>
                      </a:r>
                      <a:endParaRPr lang="en-US" sz="1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ar-IQ" sz="1400">
                          <a:effectLst/>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ar-IQ" sz="1400">
                          <a:effectLst/>
                        </a:rPr>
                        <a:t>1</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15000"/>
                        </a:lnSpc>
                        <a:spcAft>
                          <a:spcPts val="0"/>
                        </a:spcAft>
                      </a:pPr>
                      <a:r>
                        <a:rPr lang="ar-IQ" sz="1400">
                          <a:effectLst/>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15000"/>
                        </a:lnSpc>
                        <a:spcAft>
                          <a:spcPts val="0"/>
                        </a:spcAft>
                      </a:pPr>
                      <a:r>
                        <a:rPr lang="ar-IQ" sz="1400">
                          <a:effectLst/>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15000"/>
                        </a:lnSpc>
                        <a:spcAft>
                          <a:spcPts val="0"/>
                        </a:spcAft>
                      </a:pPr>
                      <a:r>
                        <a:rPr lang="ar-IQ" sz="1400">
                          <a:effectLst/>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15000"/>
                        </a:lnSpc>
                        <a:spcAft>
                          <a:spcPts val="0"/>
                        </a:spcAft>
                      </a:pPr>
                      <a:r>
                        <a:rPr lang="ar-IQ" sz="1400">
                          <a:effectLst/>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250118">
                <a:tc>
                  <a:txBody>
                    <a:bodyPr/>
                    <a:lstStyle/>
                    <a:p>
                      <a:pPr algn="just" rtl="1">
                        <a:lnSpc>
                          <a:spcPct val="115000"/>
                        </a:lnSpc>
                        <a:spcAft>
                          <a:spcPts val="0"/>
                        </a:spcAft>
                      </a:pPr>
                      <a:r>
                        <a:rPr lang="ar-IQ" sz="1400" dirty="0">
                          <a:effectLst/>
                        </a:rPr>
                        <a:t>حسابات الامانات </a:t>
                      </a:r>
                      <a:endParaRPr lang="en-US" sz="1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ar-IQ" sz="1400">
                          <a:effectLst/>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ar-IQ" sz="1400">
                          <a:effectLst/>
                        </a:rPr>
                        <a:t>2</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15000"/>
                        </a:lnSpc>
                        <a:spcAft>
                          <a:spcPts val="0"/>
                        </a:spcAft>
                      </a:pPr>
                      <a:r>
                        <a:rPr lang="ar-IQ" sz="1400">
                          <a:effectLst/>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15000"/>
                        </a:lnSpc>
                        <a:spcAft>
                          <a:spcPts val="0"/>
                        </a:spcAft>
                      </a:pPr>
                      <a:r>
                        <a:rPr lang="ar-IQ" sz="1400">
                          <a:effectLst/>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15000"/>
                        </a:lnSpc>
                        <a:spcAft>
                          <a:spcPts val="0"/>
                        </a:spcAft>
                      </a:pPr>
                      <a:r>
                        <a:rPr lang="ar-IQ" sz="1400">
                          <a:effectLst/>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15000"/>
                        </a:lnSpc>
                        <a:spcAft>
                          <a:spcPts val="0"/>
                        </a:spcAft>
                      </a:pPr>
                      <a:r>
                        <a:rPr lang="ar-IQ" sz="1400">
                          <a:effectLst/>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250118">
                <a:tc>
                  <a:txBody>
                    <a:bodyPr/>
                    <a:lstStyle/>
                    <a:p>
                      <a:pPr algn="r" rtl="1">
                        <a:lnSpc>
                          <a:spcPct val="115000"/>
                        </a:lnSpc>
                        <a:spcAft>
                          <a:spcPts val="0"/>
                        </a:spcAft>
                      </a:pPr>
                      <a:r>
                        <a:rPr lang="ar-IQ" sz="1400">
                          <a:effectLst/>
                        </a:rPr>
                        <a:t>حسابات دائنة اخرى(الدائنون)</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ar-IQ" sz="1400">
                          <a:effectLst/>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ar-IQ" sz="1400">
                          <a:effectLst/>
                        </a:rPr>
                        <a:t>3</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15000"/>
                        </a:lnSpc>
                        <a:spcAft>
                          <a:spcPts val="0"/>
                        </a:spcAft>
                      </a:pPr>
                      <a:r>
                        <a:rPr lang="ar-IQ" sz="1400">
                          <a:effectLst/>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15000"/>
                        </a:lnSpc>
                        <a:spcAft>
                          <a:spcPts val="0"/>
                        </a:spcAft>
                      </a:pPr>
                      <a:r>
                        <a:rPr lang="ar-IQ" sz="1400">
                          <a:effectLst/>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15000"/>
                        </a:lnSpc>
                        <a:spcAft>
                          <a:spcPts val="0"/>
                        </a:spcAft>
                      </a:pPr>
                      <a:r>
                        <a:rPr lang="ar-IQ" sz="1400">
                          <a:effectLst/>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15000"/>
                        </a:lnSpc>
                        <a:spcAft>
                          <a:spcPts val="0"/>
                        </a:spcAft>
                      </a:pPr>
                      <a:r>
                        <a:rPr lang="ar-IQ" sz="1400">
                          <a:effectLst/>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250118">
                <a:tc>
                  <a:txBody>
                    <a:bodyPr/>
                    <a:lstStyle/>
                    <a:p>
                      <a:pPr algn="just" rtl="1">
                        <a:lnSpc>
                          <a:spcPct val="115000"/>
                        </a:lnSpc>
                        <a:spcAft>
                          <a:spcPts val="0"/>
                        </a:spcAft>
                      </a:pPr>
                      <a:r>
                        <a:rPr lang="ar-IQ" sz="1400">
                          <a:effectLst/>
                        </a:rPr>
                        <a:t>الاقتراض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ar-IQ" sz="1400">
                          <a:effectLst/>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ar-IQ" sz="1400">
                          <a:effectLst/>
                        </a:rPr>
                        <a:t>4</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15000"/>
                        </a:lnSpc>
                        <a:spcAft>
                          <a:spcPts val="0"/>
                        </a:spcAft>
                      </a:pPr>
                      <a:r>
                        <a:rPr lang="ar-IQ" sz="1400">
                          <a:effectLst/>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15000"/>
                        </a:lnSpc>
                        <a:spcAft>
                          <a:spcPts val="0"/>
                        </a:spcAft>
                      </a:pPr>
                      <a:r>
                        <a:rPr lang="ar-IQ" sz="1400">
                          <a:effectLst/>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15000"/>
                        </a:lnSpc>
                        <a:spcAft>
                          <a:spcPts val="0"/>
                        </a:spcAft>
                      </a:pPr>
                      <a:r>
                        <a:rPr lang="ar-IQ" sz="1400">
                          <a:effectLst/>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15000"/>
                        </a:lnSpc>
                        <a:spcAft>
                          <a:spcPts val="0"/>
                        </a:spcAft>
                      </a:pPr>
                      <a:r>
                        <a:rPr lang="ar-IQ" sz="1400">
                          <a:effectLst/>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250118">
                <a:tc>
                  <a:txBody>
                    <a:bodyPr/>
                    <a:lstStyle/>
                    <a:p>
                      <a:pPr algn="just" rtl="1">
                        <a:lnSpc>
                          <a:spcPct val="115000"/>
                        </a:lnSpc>
                        <a:spcAft>
                          <a:spcPts val="0"/>
                        </a:spcAft>
                      </a:pPr>
                      <a:r>
                        <a:rPr lang="ar-IQ" sz="1400">
                          <a:effectLst/>
                        </a:rPr>
                        <a:t>حسابات التسوية الدائنة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ar-IQ" sz="1400">
                          <a:effectLst/>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ar-IQ" sz="1400">
                          <a:effectLst/>
                        </a:rPr>
                        <a:t>5</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15000"/>
                        </a:lnSpc>
                        <a:spcAft>
                          <a:spcPts val="0"/>
                        </a:spcAft>
                      </a:pPr>
                      <a:r>
                        <a:rPr lang="ar-IQ" sz="1400">
                          <a:effectLst/>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15000"/>
                        </a:lnSpc>
                        <a:spcAft>
                          <a:spcPts val="0"/>
                        </a:spcAft>
                      </a:pPr>
                      <a:r>
                        <a:rPr lang="ar-IQ" sz="1400">
                          <a:effectLst/>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15000"/>
                        </a:lnSpc>
                        <a:spcAft>
                          <a:spcPts val="0"/>
                        </a:spcAft>
                      </a:pPr>
                      <a:r>
                        <a:rPr lang="ar-IQ" sz="1400">
                          <a:effectLst/>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15000"/>
                        </a:lnSpc>
                        <a:spcAft>
                          <a:spcPts val="0"/>
                        </a:spcAft>
                      </a:pPr>
                      <a:r>
                        <a:rPr lang="ar-IQ" sz="1400">
                          <a:effectLst/>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250118">
                <a:tc>
                  <a:txBody>
                    <a:bodyPr/>
                    <a:lstStyle/>
                    <a:p>
                      <a:pPr algn="just" rtl="1">
                        <a:lnSpc>
                          <a:spcPct val="115000"/>
                        </a:lnSpc>
                        <a:spcAft>
                          <a:spcPts val="0"/>
                        </a:spcAft>
                      </a:pPr>
                      <a:r>
                        <a:rPr lang="ar-IQ" sz="1400">
                          <a:effectLst/>
                        </a:rPr>
                        <a:t>حسابات جارية للتمويل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ar-IQ" sz="1400">
                          <a:effectLst/>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ar-IQ" sz="1400">
                          <a:effectLst/>
                        </a:rPr>
                        <a:t>6</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15000"/>
                        </a:lnSpc>
                        <a:spcAft>
                          <a:spcPts val="0"/>
                        </a:spcAft>
                      </a:pPr>
                      <a:r>
                        <a:rPr lang="ar-IQ" sz="1400">
                          <a:effectLst/>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15000"/>
                        </a:lnSpc>
                        <a:spcAft>
                          <a:spcPts val="0"/>
                        </a:spcAft>
                      </a:pPr>
                      <a:r>
                        <a:rPr lang="ar-IQ" sz="1400">
                          <a:effectLst/>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15000"/>
                        </a:lnSpc>
                        <a:spcAft>
                          <a:spcPts val="0"/>
                        </a:spcAft>
                      </a:pPr>
                      <a:r>
                        <a:rPr lang="ar-IQ" sz="1400">
                          <a:effectLst/>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15000"/>
                        </a:lnSpc>
                        <a:spcAft>
                          <a:spcPts val="0"/>
                        </a:spcAft>
                      </a:pPr>
                      <a:r>
                        <a:rPr lang="ar-IQ" sz="1400">
                          <a:effectLst/>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250118">
                <a:tc>
                  <a:txBody>
                    <a:bodyPr/>
                    <a:lstStyle/>
                    <a:p>
                      <a:pPr algn="just" rtl="1">
                        <a:lnSpc>
                          <a:spcPct val="115000"/>
                        </a:lnSpc>
                        <a:spcAft>
                          <a:spcPts val="0"/>
                        </a:spcAft>
                      </a:pPr>
                      <a:r>
                        <a:rPr lang="ar-IQ" sz="1400">
                          <a:effectLst/>
                        </a:rPr>
                        <a:t>حسابات النتيجة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ar-IQ" sz="1400">
                          <a:effectLst/>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ar-IQ" sz="1400">
                          <a:effectLst/>
                        </a:rPr>
                        <a:t>7</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15000"/>
                        </a:lnSpc>
                        <a:spcAft>
                          <a:spcPts val="0"/>
                        </a:spcAft>
                      </a:pPr>
                      <a:r>
                        <a:rPr lang="ar-IQ" sz="1400">
                          <a:effectLst/>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15000"/>
                        </a:lnSpc>
                        <a:spcAft>
                          <a:spcPts val="0"/>
                        </a:spcAft>
                      </a:pPr>
                      <a:r>
                        <a:rPr lang="ar-IQ" sz="1400">
                          <a:effectLst/>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15000"/>
                        </a:lnSpc>
                        <a:spcAft>
                          <a:spcPts val="0"/>
                        </a:spcAft>
                      </a:pPr>
                      <a:r>
                        <a:rPr lang="ar-IQ" sz="1400">
                          <a:effectLst/>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15000"/>
                        </a:lnSpc>
                        <a:spcAft>
                          <a:spcPts val="0"/>
                        </a:spcAft>
                      </a:pPr>
                      <a:r>
                        <a:rPr lang="ar-IQ" sz="1400">
                          <a:effectLst/>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r h="250118">
                <a:tc>
                  <a:txBody>
                    <a:bodyPr/>
                    <a:lstStyle/>
                    <a:p>
                      <a:pPr algn="just" rtl="1">
                        <a:lnSpc>
                          <a:spcPct val="115000"/>
                        </a:lnSpc>
                        <a:spcAft>
                          <a:spcPts val="0"/>
                        </a:spcAft>
                      </a:pPr>
                      <a:r>
                        <a:rPr lang="ar-IQ" sz="1400">
                          <a:effectLst/>
                        </a:rPr>
                        <a:t>الحسابات النظامية الدائنة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ar-IQ" sz="1400">
                          <a:effectLst/>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rtl="1">
                        <a:lnSpc>
                          <a:spcPct val="115000"/>
                        </a:lnSpc>
                        <a:spcAft>
                          <a:spcPts val="0"/>
                        </a:spcAft>
                      </a:pPr>
                      <a:r>
                        <a:rPr lang="ar-IQ" sz="1400">
                          <a:effectLst/>
                        </a:rPr>
                        <a:t>8</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15000"/>
                        </a:lnSpc>
                        <a:spcAft>
                          <a:spcPts val="0"/>
                        </a:spcAft>
                      </a:pPr>
                      <a:r>
                        <a:rPr lang="ar-IQ" sz="1400">
                          <a:effectLst/>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15000"/>
                        </a:lnSpc>
                        <a:spcAft>
                          <a:spcPts val="0"/>
                        </a:spcAft>
                      </a:pPr>
                      <a:r>
                        <a:rPr lang="ar-IQ" sz="1400">
                          <a:effectLst/>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15000"/>
                        </a:lnSpc>
                        <a:spcAft>
                          <a:spcPts val="0"/>
                        </a:spcAft>
                      </a:pPr>
                      <a:r>
                        <a:rPr lang="ar-IQ" sz="1400">
                          <a:effectLst/>
                        </a:rPr>
                        <a:t> </a:t>
                      </a:r>
                      <a:endParaRPr lang="en-US" sz="110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just" rtl="1">
                        <a:lnSpc>
                          <a:spcPct val="115000"/>
                        </a:lnSpc>
                        <a:spcAft>
                          <a:spcPts val="0"/>
                        </a:spcAft>
                      </a:pPr>
                      <a:r>
                        <a:rPr lang="ar-IQ" sz="1400" dirty="0">
                          <a:effectLst/>
                        </a:rPr>
                        <a:t> </a:t>
                      </a:r>
                      <a:endParaRPr lang="en-US" sz="1100" dirty="0">
                        <a:solidFill>
                          <a:srgbClr val="0000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r>
            </a:tbl>
          </a:graphicData>
        </a:graphic>
      </p:graphicFrame>
      <p:sp>
        <p:nvSpPr>
          <p:cNvPr id="7" name="Rectangle 2"/>
          <p:cNvSpPr>
            <a:spLocks noChangeArrowheads="1"/>
          </p:cNvSpPr>
          <p:nvPr/>
        </p:nvSpPr>
        <p:spPr bwMode="auto">
          <a:xfrm>
            <a:off x="1532421" y="3645024"/>
            <a:ext cx="761157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IQ" sz="1400" b="1" i="0" u="none" strike="noStrike" cap="none" normalizeH="0" baseline="0" dirty="0" smtClean="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rPr>
              <a:t>    تصنيف المطلوبات : </a:t>
            </a:r>
            <a:endParaRPr kumimoji="0" 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18882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490066"/>
          </a:xfrm>
        </p:spPr>
        <p:txBody>
          <a:bodyPr>
            <a:noAutofit/>
          </a:bodyPr>
          <a:lstStyle/>
          <a:p>
            <a:endParaRPr lang="en-US" sz="3600" u="sng" dirty="0"/>
          </a:p>
        </p:txBody>
      </p:sp>
      <p:sp>
        <p:nvSpPr>
          <p:cNvPr id="3" name="عنصر نائب للمحتوى 2"/>
          <p:cNvSpPr>
            <a:spLocks noGrp="1"/>
          </p:cNvSpPr>
          <p:nvPr>
            <p:ph idx="1"/>
          </p:nvPr>
        </p:nvSpPr>
        <p:spPr>
          <a:xfrm>
            <a:off x="457200" y="836712"/>
            <a:ext cx="8229600" cy="5760640"/>
          </a:xfrm>
        </p:spPr>
        <p:txBody>
          <a:bodyPr>
            <a:normAutofit/>
          </a:bodyPr>
          <a:lstStyle/>
          <a:p>
            <a:pPr marL="0" indent="0" algn="just" rtl="1">
              <a:buNone/>
            </a:pPr>
            <a:r>
              <a:rPr lang="ar-IQ" sz="2000" b="1" dirty="0"/>
              <a:t>العلاقة بين الموازنة العامة والنظام المحاسبي الحكومي </a:t>
            </a:r>
            <a:endParaRPr lang="en-US" sz="2000" dirty="0"/>
          </a:p>
          <a:p>
            <a:pPr marL="0" indent="0" algn="just" rtl="1">
              <a:buNone/>
            </a:pPr>
            <a:r>
              <a:rPr lang="ar-IQ" sz="2000" b="1" dirty="0"/>
              <a:t>يعتبر النظام المحاسبي الحكومي الاداة لتنفيذ الموازنة العامة ويشكل النظام المحاسبي الاساس الذي تستند الموازنة في مراحلها المختلفة ( الاعداد و الاعتماد ، التنفيذ ، الرقابة ) .</a:t>
            </a:r>
            <a:endParaRPr lang="en-US" sz="2000" dirty="0"/>
          </a:p>
          <a:p>
            <a:pPr marL="0" indent="0" algn="just" rtl="1">
              <a:buNone/>
            </a:pPr>
            <a:r>
              <a:rPr lang="ar-IQ" sz="2000" b="1" dirty="0"/>
              <a:t>فالموازنة كما عرفت سابقا بأنها خطة معتمدة تتضمن تقديرات </a:t>
            </a:r>
            <a:r>
              <a:rPr lang="ar-IQ" sz="2000" b="1" dirty="0" err="1"/>
              <a:t>للايرادات</a:t>
            </a:r>
            <a:r>
              <a:rPr lang="ar-IQ" sz="2000" b="1" dirty="0"/>
              <a:t> والمصروفات المتوقع حصولها خلال الفترة الزمنية القادمة ولاحظنا بأن هذه الأرقام مصنفة وتحمل ترميز خاص لكل نفقة ولكل ايراد .</a:t>
            </a:r>
            <a:endParaRPr lang="en-US" sz="2000" dirty="0"/>
          </a:p>
          <a:p>
            <a:pPr marL="0" indent="0" algn="just" rtl="1">
              <a:buNone/>
            </a:pPr>
            <a:r>
              <a:rPr lang="ar-IQ" sz="2000" b="1" dirty="0"/>
              <a:t>ويعتمد النظام المحاسبي الحكومي على تقسيمات الموازنة ورموزها في فتح الحسابات في المجموعة الدفترية الخاصة بالنظام ويستخدم نفس التحليل الوارد  في الدليل المحاسبي للموازنة . وعليه فان عملية التنفيذ الفعلي التي تثبت قيودها المحاسبية بالمستندات الخاصة بالصرف والقبض والتي تدخل المجموعة الدفترية تعطي النتائج الفعلية في موازين المراجعة لما حصل لخطة الموازنة العامة . </a:t>
            </a:r>
            <a:endParaRPr lang="en-US" sz="2000" dirty="0"/>
          </a:p>
          <a:p>
            <a:pPr marL="0" indent="0" algn="just" rtl="1">
              <a:buNone/>
            </a:pPr>
            <a:r>
              <a:rPr lang="ar-IQ" sz="2000" b="1" dirty="0"/>
              <a:t>وان اتخاذ القرارات في خصوص اعداد الموازنة لأي سنة مالية يعتمد على النتائج الفعلية للسنة السابقة التي يقدمها النظام المحاسبي الحكومي عن الايرادات والمصروفات وما يوفره هذا النظام من مؤشرات تتعلق </a:t>
            </a:r>
            <a:r>
              <a:rPr lang="ar-IQ" sz="2000" b="1" dirty="0" err="1"/>
              <a:t>بانجاز</a:t>
            </a:r>
            <a:r>
              <a:rPr lang="ar-IQ" sz="2000" b="1" dirty="0"/>
              <a:t> الخطط والبرامج .</a:t>
            </a:r>
            <a:endParaRPr lang="en-US" sz="2000" dirty="0"/>
          </a:p>
          <a:p>
            <a:pPr marL="0" indent="0" algn="just" rtl="1">
              <a:buNone/>
            </a:pPr>
            <a:r>
              <a:rPr lang="ar-IQ" sz="2000" b="1" dirty="0"/>
              <a:t>والشكل ادناه يوضح العلافة بين الموازنة العامة والنظام المحاسبي الحكومية : </a:t>
            </a:r>
            <a:endParaRPr lang="en-US" sz="2000" dirty="0"/>
          </a:p>
          <a:p>
            <a:pPr marL="0" indent="0" algn="just" rtl="1">
              <a:buNone/>
            </a:pPr>
            <a:r>
              <a:rPr lang="ar-IQ" sz="2000" b="1" dirty="0"/>
              <a:t> </a:t>
            </a:r>
            <a:endParaRPr lang="en-US" sz="2000" dirty="0"/>
          </a:p>
          <a:p>
            <a:pPr marL="0" indent="0" algn="just" rtl="1">
              <a:buNone/>
            </a:pPr>
            <a:endParaRPr lang="en-US" sz="2000" dirty="0"/>
          </a:p>
        </p:txBody>
      </p:sp>
    </p:spTree>
    <p:extLst>
      <p:ext uri="{BB962C8B-B14F-4D97-AF65-F5344CB8AC3E}">
        <p14:creationId xmlns:p14="http://schemas.microsoft.com/office/powerpoint/2010/main" val="1940105008"/>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فن الخياطه الرفيعة">
  <a:themeElements>
    <a:clrScheme name="ألوان متوسطة">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ربطة عنق سوداء">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فن الخياطه الرفيعة">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378</TotalTime>
  <Words>482</Words>
  <Application>Microsoft Office PowerPoint</Application>
  <PresentationFormat>عرض على الشاشة (3:4)‏</PresentationFormat>
  <Paragraphs>287</Paragraphs>
  <Slides>10</Slides>
  <Notes>0</Notes>
  <HiddenSlides>0</HiddenSlides>
  <MMClips>0</MMClips>
  <ScaleCrop>false</ScaleCrop>
  <HeadingPairs>
    <vt:vector size="6" baseType="variant">
      <vt:variant>
        <vt:lpstr>الخطوط المستخدمة</vt:lpstr>
      </vt:variant>
      <vt:variant>
        <vt:i4>5</vt:i4>
      </vt:variant>
      <vt:variant>
        <vt:lpstr>نسق</vt:lpstr>
      </vt:variant>
      <vt:variant>
        <vt:i4>2</vt:i4>
      </vt:variant>
      <vt:variant>
        <vt:lpstr>عناوين الشرائح</vt:lpstr>
      </vt:variant>
      <vt:variant>
        <vt:i4>10</vt:i4>
      </vt:variant>
    </vt:vector>
  </HeadingPairs>
  <TitlesOfParts>
    <vt:vector size="17" baseType="lpstr">
      <vt:lpstr>Arial</vt:lpstr>
      <vt:lpstr>Calibri</vt:lpstr>
      <vt:lpstr>Garamond</vt:lpstr>
      <vt:lpstr>Times New Roman</vt:lpstr>
      <vt:lpstr>Wingdings</vt:lpstr>
      <vt:lpstr>نسق Office</vt:lpstr>
      <vt:lpstr>فن الخياطه الرفيعة</vt:lpstr>
      <vt:lpstr>      المحاسبة الحكومية </vt:lpstr>
      <vt:lpstr>الأسبوع الرابع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Microsoft (C)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al marsa</dc:creator>
  <cp:lastModifiedBy>al marsa</cp:lastModifiedBy>
  <cp:revision>42</cp:revision>
  <dcterms:created xsi:type="dcterms:W3CDTF">2019-09-19T18:40:57Z</dcterms:created>
  <dcterms:modified xsi:type="dcterms:W3CDTF">2019-12-16T18:27:25Z</dcterms:modified>
</cp:coreProperties>
</file>